
<file path=[Content_Types].xml><?xml version="1.0" encoding="utf-8"?>
<Types xmlns="http://schemas.openxmlformats.org/package/2006/content-types">
  <Default Extension="jpg" ContentType="image/jpeg"/>
  <Default Extension="emf" ContentType="image/x-emf"/>
  <Default Extension="wmv" ContentType="video/unknown"/>
  <Default Extension="jpeg" ContentType="image/jpeg"/>
  <Default Extension="xml" ContentType="application/xml"/>
  <Default Extension="mp4" ContentType="video/unknown"/>
  <Default Extension="vml" ContentType="application/vnd.openxmlformats-officedocument.vmlDrawing"/>
  <Default Extension="wdp" ContentType="image/vnd.ms-photo"/>
  <Default Extension="bin" ContentType="application/vnd.openxmlformats-officedocument.presentationml.printerSettings"/>
  <Default Extension="png" ContentType="image/png"/>
  <Default Extension="rels" ContentType="application/vnd.openxmlformats-package.relationships+xml"/>
  <Default Extension="avi" ContentType="video/unknown"/>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embeddings/oleObject1.bin" ContentType="application/vnd.openxmlformats-officedocument.oleObject"/>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2"/>
  </p:notesMasterIdLst>
  <p:handoutMasterIdLst>
    <p:handoutMasterId r:id="rId33"/>
  </p:handoutMasterIdLst>
  <p:sldIdLst>
    <p:sldId id="256" r:id="rId2"/>
    <p:sldId id="284" r:id="rId3"/>
    <p:sldId id="299" r:id="rId4"/>
    <p:sldId id="300" r:id="rId5"/>
    <p:sldId id="301" r:id="rId6"/>
    <p:sldId id="304" r:id="rId7"/>
    <p:sldId id="302" r:id="rId8"/>
    <p:sldId id="303" r:id="rId9"/>
    <p:sldId id="277" r:id="rId10"/>
    <p:sldId id="286" r:id="rId11"/>
    <p:sldId id="287" r:id="rId12"/>
    <p:sldId id="288" r:id="rId13"/>
    <p:sldId id="290" r:id="rId14"/>
    <p:sldId id="310" r:id="rId15"/>
    <p:sldId id="305" r:id="rId16"/>
    <p:sldId id="285" r:id="rId17"/>
    <p:sldId id="291" r:id="rId18"/>
    <p:sldId id="296" r:id="rId19"/>
    <p:sldId id="306" r:id="rId20"/>
    <p:sldId id="308" r:id="rId21"/>
    <p:sldId id="292" r:id="rId22"/>
    <p:sldId id="307" r:id="rId23"/>
    <p:sldId id="289" r:id="rId24"/>
    <p:sldId id="276" r:id="rId25"/>
    <p:sldId id="311" r:id="rId26"/>
    <p:sldId id="297" r:id="rId27"/>
    <p:sldId id="309" r:id="rId28"/>
    <p:sldId id="298" r:id="rId29"/>
    <p:sldId id="295" r:id="rId30"/>
    <p:sldId id="293" r:id="rId3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0000DB"/>
    <a:srgbClr val="C92E45"/>
    <a:srgbClr val="C93B56"/>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7114" autoAdjust="0"/>
  </p:normalViewPr>
  <p:slideViewPr>
    <p:cSldViewPr snapToGrid="0" snapToObjects="1">
      <p:cViewPr>
        <p:scale>
          <a:sx n="85" d="100"/>
          <a:sy n="85" d="100"/>
        </p:scale>
        <p:origin x="-2208" y="-192"/>
      </p:cViewPr>
      <p:guideLst>
        <p:guide orient="horz" pos="2160"/>
        <p:guide pos="2880"/>
      </p:guideLst>
    </p:cSldViewPr>
  </p:slideViewPr>
  <p:notesTextViewPr>
    <p:cViewPr>
      <p:scale>
        <a:sx n="100" d="100"/>
        <a:sy n="100" d="100"/>
      </p:scale>
      <p:origin x="0" y="0"/>
    </p:cViewPr>
  </p:notesTextViewPr>
  <p:sorterViewPr>
    <p:cViewPr>
      <p:scale>
        <a:sx n="158" d="100"/>
        <a:sy n="158" d="100"/>
      </p:scale>
      <p:origin x="0" y="0"/>
    </p:cViewPr>
  </p:sorter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notesMaster" Target="notesMasters/notesMaster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handoutMaster" Target="handoutMasters/handoutMaster1.xml"/><Relationship Id="rId34" Type="http://schemas.openxmlformats.org/officeDocument/2006/relationships/printerSettings" Target="printerSettings/printerSettings1.bin"/><Relationship Id="rId35" Type="http://schemas.openxmlformats.org/officeDocument/2006/relationships/presProps" Target="presProps.xml"/><Relationship Id="rId36" Type="http://schemas.openxmlformats.org/officeDocument/2006/relationships/viewProps" Target="viewProp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theme" Target="theme/theme1.xml"/><Relationship Id="rId38"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2.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0A1ACCD-31E9-9643-8E07-66003F8D999D}" type="datetimeFigureOut">
              <a:rPr lang="en-US" smtClean="0"/>
              <a:t>10/23/14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5EB50623-87BD-F644-A0A5-C7C92CF82480}" type="slidenum">
              <a:rPr lang="en-US" smtClean="0"/>
              <a:t>‹#›</a:t>
            </a:fld>
            <a:endParaRPr lang="en-US"/>
          </a:p>
        </p:txBody>
      </p:sp>
    </p:spTree>
    <p:extLst>
      <p:ext uri="{BB962C8B-B14F-4D97-AF65-F5344CB8AC3E}">
        <p14:creationId xmlns:p14="http://schemas.microsoft.com/office/powerpoint/2010/main" val="751159119"/>
      </p:ext>
    </p:extLst>
  </p:cSld>
  <p:clrMap bg1="lt1" tx1="dk1" bg2="lt2" tx2="dk2" accent1="accent1" accent2="accent2" accent3="accent3" accent4="accent4" accent5="accent5" accent6="accent6" hlink="hlink" folHlink="folHlink"/>
  <p:hf hdr="0" ftr="0" dt="0"/>
</p:handoutMaster>
</file>

<file path=ppt/media/hdphoto1.wdp>
</file>

<file path=ppt/media/image1.jpeg>
</file>

<file path=ppt/media/image10.png>
</file>

<file path=ppt/media/image11.png>
</file>

<file path=ppt/media/image12.png>
</file>

<file path=ppt/media/image13.png>
</file>

<file path=ppt/media/image2.png>
</file>

<file path=ppt/media/image21.jpg>
</file>

<file path=ppt/media/image23.png>
</file>

<file path=ppt/media/image24.png>
</file>

<file path=ppt/media/image25.png>
</file>

<file path=ppt/media/image26.png>
</file>

<file path=ppt/media/image27.png>
</file>

<file path=ppt/media/image28.png>
</file>

<file path=ppt/media/image3.jpeg>
</file>

<file path=ppt/media/image4.jpeg>
</file>

<file path=ppt/media/image5.tiff>
</file>

<file path=ppt/media/image6.tiff>
</file>

<file path=ppt/media/image7.png>
</file>

<file path=ppt/media/image8.png>
</file>

<file path=ppt/media/image9.png>
</file>

<file path=ppt/media/media1.wmv>
</file>

<file path=ppt/media/media2.mp4>
</file>

<file path=ppt/media/media3.mp4>
</file>

<file path=ppt/media/media4.mp4>
</file>

<file path=ppt/media/media5.avi>
</file>

<file path=ppt/media/media6.avi>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E0133D4-AB8E-9543-AC03-6AC11A1CD23C}" type="datetimeFigureOut">
              <a:rPr lang="en-US" smtClean="0"/>
              <a:t>10/23/14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65156CD-75BD-8549-9D28-CD0DD7BAFF95}" type="slidenum">
              <a:rPr lang="en-US" smtClean="0"/>
              <a:t>‹#›</a:t>
            </a:fld>
            <a:endParaRPr lang="en-US"/>
          </a:p>
        </p:txBody>
      </p:sp>
    </p:spTree>
    <p:extLst>
      <p:ext uri="{BB962C8B-B14F-4D97-AF65-F5344CB8AC3E}">
        <p14:creationId xmlns:p14="http://schemas.microsoft.com/office/powerpoint/2010/main" val="2303299565"/>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context of this work</a:t>
            </a:r>
            <a:r>
              <a:rPr lang="en-US" baseline="0" dirty="0" smtClean="0"/>
              <a:t> is the intro course on embedded … </a:t>
            </a:r>
          </a:p>
          <a:p>
            <a:endParaRPr lang="en-US" baseline="0" dirty="0" smtClean="0"/>
          </a:p>
        </p:txBody>
      </p:sp>
      <p:sp>
        <p:nvSpPr>
          <p:cNvPr id="4" name="Slide Number Placeholder 3"/>
          <p:cNvSpPr>
            <a:spLocks noGrp="1"/>
          </p:cNvSpPr>
          <p:nvPr>
            <p:ph type="sldNum" sz="quarter" idx="10"/>
          </p:nvPr>
        </p:nvSpPr>
        <p:spPr/>
        <p:txBody>
          <a:bodyPr/>
          <a:lstStyle/>
          <a:p>
            <a:fld id="{D65156CD-75BD-8549-9D28-CD0DD7BAFF95}" type="slidenum">
              <a:rPr lang="en-US" smtClean="0"/>
              <a:t>2</a:t>
            </a:fld>
            <a:endParaRPr lang="en-US"/>
          </a:p>
        </p:txBody>
      </p:sp>
    </p:spTree>
    <p:extLst>
      <p:ext uri="{BB962C8B-B14F-4D97-AF65-F5344CB8AC3E}">
        <p14:creationId xmlns:p14="http://schemas.microsoft.com/office/powerpoint/2010/main" val="283624309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coming up with test bench constraints that accurately capture</a:t>
            </a:r>
            <a:r>
              <a:rPr lang="en-US" baseline="0" dirty="0" smtClean="0"/>
              <a:t> the fault is tedious</a:t>
            </a:r>
          </a:p>
          <a:p>
            <a:r>
              <a:rPr lang="en-US" baseline="0" dirty="0" smtClean="0"/>
              <a:t>We would have to manually try several variations and carefully inspect the traces</a:t>
            </a:r>
          </a:p>
          <a:p>
            <a:endParaRPr lang="en-US" baseline="0" dirty="0" smtClean="0"/>
          </a:p>
          <a:p>
            <a:r>
              <a:rPr lang="en-US" baseline="0" dirty="0" smtClean="0"/>
              <a:t>reference solutions; ones that are known to have a fault and ones that do not have the fault. Implement a few manually. Grade a few actual student solutions manually.</a:t>
            </a:r>
          </a:p>
          <a:p>
            <a:endParaRPr lang="en-US" baseline="0" dirty="0" smtClean="0"/>
          </a:p>
        </p:txBody>
      </p:sp>
      <p:sp>
        <p:nvSpPr>
          <p:cNvPr id="4" name="Slide Number Placeholder 3"/>
          <p:cNvSpPr>
            <a:spLocks noGrp="1"/>
          </p:cNvSpPr>
          <p:nvPr>
            <p:ph type="sldNum" sz="quarter" idx="10"/>
          </p:nvPr>
        </p:nvSpPr>
        <p:spPr/>
        <p:txBody>
          <a:bodyPr/>
          <a:lstStyle/>
          <a:p>
            <a:fld id="{D65156CD-75BD-8549-9D28-CD0DD7BAFF95}" type="slidenum">
              <a:rPr lang="en-US" smtClean="0"/>
              <a:t>13</a:t>
            </a:fld>
            <a:endParaRPr lang="en-US"/>
          </a:p>
        </p:txBody>
      </p:sp>
    </p:spTree>
    <p:extLst>
      <p:ext uri="{BB962C8B-B14F-4D97-AF65-F5344CB8AC3E}">
        <p14:creationId xmlns:p14="http://schemas.microsoft.com/office/powerpoint/2010/main" val="2788890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coming up with test bench constraints that accurately capture</a:t>
            </a:r>
            <a:r>
              <a:rPr lang="en-US" baseline="0" dirty="0" smtClean="0"/>
              <a:t> the fault is tedious</a:t>
            </a:r>
          </a:p>
          <a:p>
            <a:r>
              <a:rPr lang="en-US" baseline="0" dirty="0" smtClean="0"/>
              <a:t>Think about the hill climbing test. Since time of climb is sensitive to wheel speed, solution strategy,</a:t>
            </a:r>
          </a:p>
          <a:p>
            <a:r>
              <a:rPr lang="en-US" baseline="0" dirty="0" smtClean="0"/>
              <a:t>height of climb depend of the height of the ramp, dimensions of the robot etc.</a:t>
            </a:r>
          </a:p>
          <a:p>
            <a:r>
              <a:rPr lang="en-US" baseline="0" dirty="0" smtClean="0"/>
              <a:t>We would have to manually try several variations and carefully inspect the traces</a:t>
            </a:r>
          </a:p>
          <a:p>
            <a:endParaRPr lang="en-US" baseline="0" dirty="0" smtClean="0"/>
          </a:p>
          <a:p>
            <a:r>
              <a:rPr lang="en-US" baseline="0" dirty="0" smtClean="0"/>
              <a:t>reference solutions; ones that are known to have a fault and ones that do not have the fault. Implement a few manually. Grade a few actual student solutions manually.</a:t>
            </a:r>
          </a:p>
          <a:p>
            <a:endParaRPr lang="en-US" baseline="0" dirty="0" smtClean="0"/>
          </a:p>
          <a:p>
            <a:endParaRPr lang="en-US" baseline="0" dirty="0" smtClean="0"/>
          </a:p>
          <a:p>
            <a:r>
              <a:rPr lang="en-US" baseline="0" dirty="0" smtClean="0"/>
              <a:t>split</a:t>
            </a:r>
          </a:p>
          <a:p>
            <a:endParaRPr lang="en-US" dirty="0"/>
          </a:p>
        </p:txBody>
      </p:sp>
      <p:sp>
        <p:nvSpPr>
          <p:cNvPr id="4" name="Slide Number Placeholder 3"/>
          <p:cNvSpPr>
            <a:spLocks noGrp="1"/>
          </p:cNvSpPr>
          <p:nvPr>
            <p:ph type="sldNum" sz="quarter" idx="10"/>
          </p:nvPr>
        </p:nvSpPr>
        <p:spPr/>
        <p:txBody>
          <a:bodyPr/>
          <a:lstStyle/>
          <a:p>
            <a:fld id="{D65156CD-75BD-8549-9D28-CD0DD7BAFF95}" type="slidenum">
              <a:rPr lang="en-US" smtClean="0"/>
              <a:t>14</a:t>
            </a:fld>
            <a:endParaRPr lang="en-US"/>
          </a:p>
        </p:txBody>
      </p:sp>
    </p:spTree>
    <p:extLst>
      <p:ext uri="{BB962C8B-B14F-4D97-AF65-F5344CB8AC3E}">
        <p14:creationId xmlns:p14="http://schemas.microsoft.com/office/powerpoint/2010/main" val="27888907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increase coverage; </a:t>
            </a:r>
            <a:r>
              <a:rPr lang="en-US" baseline="0" dirty="0" err="1" smtClean="0"/>
              <a:t>linient</a:t>
            </a:r>
            <a:r>
              <a:rPr lang="en-US" baseline="0" dirty="0" smtClean="0"/>
              <a:t> approach for not including tests which pass on neither pass on sols with fault nor on sols without fault </a:t>
            </a:r>
          </a:p>
          <a:p>
            <a:endParaRPr lang="en-US" dirty="0"/>
          </a:p>
        </p:txBody>
      </p:sp>
      <p:sp>
        <p:nvSpPr>
          <p:cNvPr id="4" name="Slide Number Placeholder 3"/>
          <p:cNvSpPr>
            <a:spLocks noGrp="1"/>
          </p:cNvSpPr>
          <p:nvPr>
            <p:ph type="sldNum" sz="quarter" idx="10"/>
          </p:nvPr>
        </p:nvSpPr>
        <p:spPr/>
        <p:txBody>
          <a:bodyPr/>
          <a:lstStyle/>
          <a:p>
            <a:fld id="{D65156CD-75BD-8549-9D28-CD0DD7BAFF95}" type="slidenum">
              <a:rPr lang="en-US" smtClean="0"/>
              <a:t>15</a:t>
            </a:fld>
            <a:endParaRPr lang="en-US"/>
          </a:p>
        </p:txBody>
      </p:sp>
    </p:spTree>
    <p:extLst>
      <p:ext uri="{BB962C8B-B14F-4D97-AF65-F5344CB8AC3E}">
        <p14:creationId xmlns:p14="http://schemas.microsoft.com/office/powerpoint/2010/main" val="29208163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student solution has</a:t>
            </a:r>
            <a:r>
              <a:rPr lang="en-US" baseline="0" dirty="0" smtClean="0"/>
              <a:t> a guard which checks equality of a signal with certain desired value. </a:t>
            </a:r>
          </a:p>
          <a:p>
            <a:r>
              <a:rPr lang="en-US" baseline="0" dirty="0" smtClean="0"/>
              <a:t>Since the system is polling based, If this guard checks for strict equality highly unlikely to become true</a:t>
            </a:r>
          </a:p>
          <a:p>
            <a:r>
              <a:rPr lang="en-US" baseline="0" dirty="0" smtClean="0"/>
              <a:t>In this case, the robot is in a state where it is turning to find a desired angle and it just keeps turning because the guard is too strong</a:t>
            </a:r>
          </a:p>
          <a:p>
            <a:endParaRPr lang="en-US" baseline="0" dirty="0" smtClean="0"/>
          </a:p>
          <a:p>
            <a:pPr marL="457200" marR="0" lvl="1" indent="-182880" algn="l" defTabSz="914400" rtl="0" eaLnBrk="1" fontAlgn="auto" latinLnBrk="0" hangingPunct="1">
              <a:lnSpc>
                <a:spcPct val="100000"/>
              </a:lnSpc>
              <a:spcBef>
                <a:spcPct val="20000"/>
              </a:spcBef>
              <a:spcAft>
                <a:spcPts val="0"/>
              </a:spcAft>
              <a:buClr>
                <a:srgbClr val="663366"/>
              </a:buClr>
              <a:buSzPct val="85000"/>
              <a:buFont typeface="Courier New"/>
              <a:buChar char="o"/>
              <a:tabLst/>
              <a:defRPr/>
            </a:pPr>
            <a:r>
              <a:rPr kumimoji="0" lang="en-US" sz="2000" b="0" i="1" u="none" strike="noStrike" kern="1200" cap="none" spc="0" normalizeH="0" baseline="0" noProof="0" dirty="0" smtClean="0">
                <a:ln>
                  <a:noFill/>
                </a:ln>
                <a:solidFill>
                  <a:prstClr val="black"/>
                </a:solidFill>
                <a:effectLst/>
                <a:uLnTx/>
                <a:uFillTx/>
                <a:latin typeface="Symbol" charset="2"/>
                <a:ea typeface="+mn-ea"/>
                <a:cs typeface="Symbol" charset="2"/>
              </a:rPr>
              <a:t>t </a:t>
            </a:r>
            <a:r>
              <a:rPr kumimoji="0" lang="en-US" sz="2000" b="0" i="0" u="none" strike="noStrike" kern="1200" cap="none" spc="0" normalizeH="0" baseline="0" noProof="0" dirty="0" smtClean="0">
                <a:ln>
                  <a:noFill/>
                </a:ln>
                <a:solidFill>
                  <a:prstClr val="black"/>
                </a:solidFill>
                <a:effectLst/>
                <a:uLnTx/>
                <a:uFillTx/>
                <a:latin typeface="Corbel"/>
                <a:ea typeface="+mn-ea"/>
                <a:cs typeface="+mn-cs"/>
              </a:rPr>
              <a:t>– maximum allowed period of turning</a:t>
            </a:r>
          </a:p>
          <a:p>
            <a:pPr marL="457200" marR="0" lvl="1" indent="-182880" algn="l" defTabSz="914400" rtl="0" eaLnBrk="1" fontAlgn="auto" latinLnBrk="0" hangingPunct="1">
              <a:lnSpc>
                <a:spcPct val="100000"/>
              </a:lnSpc>
              <a:spcBef>
                <a:spcPct val="20000"/>
              </a:spcBef>
              <a:spcAft>
                <a:spcPts val="0"/>
              </a:spcAft>
              <a:buClr>
                <a:srgbClr val="663366"/>
              </a:buClr>
              <a:buSzPct val="85000"/>
              <a:buFont typeface="Courier New"/>
              <a:buChar char="o"/>
              <a:tabLst/>
              <a:defRPr/>
            </a:pPr>
            <a:r>
              <a:rPr kumimoji="0" lang="en-US" sz="2000" b="0" i="1" u="none" strike="noStrike" kern="1200" cap="none" spc="0" normalizeH="0" baseline="0" noProof="0" dirty="0" smtClean="0">
                <a:ln>
                  <a:noFill/>
                </a:ln>
                <a:solidFill>
                  <a:prstClr val="black"/>
                </a:solidFill>
                <a:effectLst/>
                <a:uLnTx/>
                <a:uFillTx/>
                <a:latin typeface="Symbol" charset="2"/>
                <a:ea typeface="+mn-ea"/>
                <a:cs typeface="Symbol" charset="2"/>
              </a:rPr>
              <a:t>d </a:t>
            </a:r>
            <a:r>
              <a:rPr kumimoji="0" lang="en-US" sz="2000" b="0" i="0" u="none" strike="noStrike" kern="1200" cap="none" spc="0" normalizeH="0" baseline="0" noProof="0" dirty="0" smtClean="0">
                <a:ln>
                  <a:noFill/>
                </a:ln>
                <a:solidFill>
                  <a:prstClr val="black"/>
                </a:solidFill>
                <a:effectLst/>
                <a:uLnTx/>
                <a:uFillTx/>
                <a:latin typeface="Corbel"/>
                <a:ea typeface="+mn-ea"/>
                <a:cs typeface="+mn-cs"/>
              </a:rPr>
              <a:t>– maximum allowed margin of movement while turning</a:t>
            </a:r>
          </a:p>
          <a:p>
            <a:endParaRPr lang="en-US" baseline="0" dirty="0" smtClean="0"/>
          </a:p>
          <a:p>
            <a:endParaRPr lang="en-US" baseline="0" dirty="0" smtClean="0"/>
          </a:p>
          <a:p>
            <a:r>
              <a:rPr lang="en-US" baseline="0" dirty="0" smtClean="0"/>
              <a:t>Define the problem formally</a:t>
            </a:r>
          </a:p>
          <a:p>
            <a:endParaRPr lang="en-US" dirty="0"/>
          </a:p>
        </p:txBody>
      </p:sp>
      <p:sp>
        <p:nvSpPr>
          <p:cNvPr id="4" name="Slide Number Placeholder 3"/>
          <p:cNvSpPr>
            <a:spLocks noGrp="1"/>
          </p:cNvSpPr>
          <p:nvPr>
            <p:ph type="sldNum" sz="quarter" idx="10"/>
          </p:nvPr>
        </p:nvSpPr>
        <p:spPr/>
        <p:txBody>
          <a:bodyPr/>
          <a:lstStyle/>
          <a:p>
            <a:fld id="{D65156CD-75BD-8549-9D28-CD0DD7BAFF95}" type="slidenum">
              <a:rPr lang="en-US" smtClean="0"/>
              <a:t>16</a:t>
            </a:fld>
            <a:endParaRPr lang="en-US"/>
          </a:p>
        </p:txBody>
      </p:sp>
    </p:spTree>
    <p:extLst>
      <p:ext uri="{BB962C8B-B14F-4D97-AF65-F5344CB8AC3E}">
        <p14:creationId xmlns:p14="http://schemas.microsoft.com/office/powerpoint/2010/main" val="21900087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square represents parameter</a:t>
            </a:r>
            <a:r>
              <a:rPr lang="en-US" baseline="0" dirty="0" smtClean="0"/>
              <a:t> space of tau and h with reasonable upper and lower limits</a:t>
            </a:r>
          </a:p>
          <a:p>
            <a:r>
              <a:rPr lang="en-US" baseline="0" dirty="0" smtClean="0"/>
              <a:t>the hatched region is the </a:t>
            </a:r>
            <a:r>
              <a:rPr lang="en-US" baseline="0" dirty="0" err="1" smtClean="0"/>
              <a:t>tb</a:t>
            </a:r>
            <a:r>
              <a:rPr lang="en-US" baseline="0" dirty="0" smtClean="0"/>
              <a:t> constraint</a:t>
            </a:r>
          </a:p>
          <a:p>
            <a:endParaRPr lang="en-US" baseline="0" dirty="0" smtClean="0"/>
          </a:p>
          <a:p>
            <a:r>
              <a:rPr lang="en-US" baseline="0" dirty="0" smtClean="0"/>
              <a:t>let us imagine that the bot takes 4 sec to complete half rotation and stays within a delta margin of 0.05</a:t>
            </a:r>
          </a:p>
        </p:txBody>
      </p:sp>
      <p:sp>
        <p:nvSpPr>
          <p:cNvPr id="4" name="Slide Number Placeholder 3"/>
          <p:cNvSpPr>
            <a:spLocks noGrp="1"/>
          </p:cNvSpPr>
          <p:nvPr>
            <p:ph type="sldNum" sz="quarter" idx="10"/>
          </p:nvPr>
        </p:nvSpPr>
        <p:spPr/>
        <p:txBody>
          <a:bodyPr/>
          <a:lstStyle/>
          <a:p>
            <a:fld id="{D65156CD-75BD-8549-9D28-CD0DD7BAFF95}" type="slidenum">
              <a:rPr lang="en-US" smtClean="0"/>
              <a:t>17</a:t>
            </a:fld>
            <a:endParaRPr lang="en-US"/>
          </a:p>
        </p:txBody>
      </p:sp>
    </p:spTree>
    <p:extLst>
      <p:ext uri="{BB962C8B-B14F-4D97-AF65-F5344CB8AC3E}">
        <p14:creationId xmlns:p14="http://schemas.microsoft.com/office/powerpoint/2010/main" val="237071677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summary of algorithm (discretization etc.)</a:t>
            </a:r>
            <a:endParaRPr lang="en-US" dirty="0"/>
          </a:p>
        </p:txBody>
      </p:sp>
      <p:sp>
        <p:nvSpPr>
          <p:cNvPr id="4" name="Slide Number Placeholder 3"/>
          <p:cNvSpPr>
            <a:spLocks noGrp="1"/>
          </p:cNvSpPr>
          <p:nvPr>
            <p:ph type="sldNum" sz="quarter" idx="10"/>
          </p:nvPr>
        </p:nvSpPr>
        <p:spPr/>
        <p:txBody>
          <a:bodyPr/>
          <a:lstStyle/>
          <a:p>
            <a:fld id="{D65156CD-75BD-8549-9D28-CD0DD7BAFF95}" type="slidenum">
              <a:rPr lang="en-US" smtClean="0"/>
              <a:t>18</a:t>
            </a:fld>
            <a:endParaRPr lang="en-US"/>
          </a:p>
        </p:txBody>
      </p:sp>
    </p:spTree>
    <p:extLst>
      <p:ext uri="{BB962C8B-B14F-4D97-AF65-F5344CB8AC3E}">
        <p14:creationId xmlns:p14="http://schemas.microsoft.com/office/powerpoint/2010/main" val="23707167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65156CD-75BD-8549-9D28-CD0DD7BAFF95}" type="slidenum">
              <a:rPr lang="en-US" smtClean="0"/>
              <a:t>21</a:t>
            </a:fld>
            <a:endParaRPr lang="en-US"/>
          </a:p>
        </p:txBody>
      </p:sp>
    </p:spTree>
    <p:extLst>
      <p:ext uri="{BB962C8B-B14F-4D97-AF65-F5344CB8AC3E}">
        <p14:creationId xmlns:p14="http://schemas.microsoft.com/office/powerpoint/2010/main" val="327771136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65156CD-75BD-8549-9D28-CD0DD7BAFF95}" type="slidenum">
              <a:rPr lang="en-US" smtClean="0"/>
              <a:t>22</a:t>
            </a:fld>
            <a:endParaRPr lang="en-US"/>
          </a:p>
        </p:txBody>
      </p:sp>
    </p:spTree>
    <p:extLst>
      <p:ext uri="{BB962C8B-B14F-4D97-AF65-F5344CB8AC3E}">
        <p14:creationId xmlns:p14="http://schemas.microsoft.com/office/powerpoint/2010/main" val="32777113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start with a controller</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pick a test from  </a:t>
            </a:r>
            <a:r>
              <a:rPr lang="en-US" dirty="0" smtClean="0"/>
              <a:t>the constrained</a:t>
            </a:r>
            <a:r>
              <a:rPr lang="en-US" baseline="0" dirty="0" smtClean="0"/>
              <a:t> subset of tests, which is shown in green</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it contains an </a:t>
            </a:r>
            <a:r>
              <a:rPr lang="en-US" baseline="0" dirty="0" err="1" smtClean="0"/>
              <a:t>env</a:t>
            </a:r>
            <a:r>
              <a:rPr lang="en-US" baseline="0" dirty="0" smtClean="0"/>
              <a:t> and monitor.. </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if at least one green test passes, label as faulty</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move it right before end of talk as a summary picture</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remove red dots</a:t>
            </a:r>
          </a:p>
          <a:p>
            <a:endParaRPr lang="en-US" dirty="0"/>
          </a:p>
        </p:txBody>
      </p:sp>
      <p:sp>
        <p:nvSpPr>
          <p:cNvPr id="4" name="Slide Number Placeholder 3"/>
          <p:cNvSpPr>
            <a:spLocks noGrp="1"/>
          </p:cNvSpPr>
          <p:nvPr>
            <p:ph type="sldNum" sz="quarter" idx="10"/>
          </p:nvPr>
        </p:nvSpPr>
        <p:spPr/>
        <p:txBody>
          <a:bodyPr/>
          <a:lstStyle/>
          <a:p>
            <a:fld id="{D65156CD-75BD-8549-9D28-CD0DD7BAFF95}" type="slidenum">
              <a:rPr lang="en-US" smtClean="0"/>
              <a:t>23</a:t>
            </a:fld>
            <a:endParaRPr lang="en-US"/>
          </a:p>
        </p:txBody>
      </p:sp>
    </p:spTree>
    <p:extLst>
      <p:ext uri="{BB962C8B-B14F-4D97-AF65-F5344CB8AC3E}">
        <p14:creationId xmlns:p14="http://schemas.microsoft.com/office/powerpoint/2010/main" val="102821884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The auto-grader didn’t falsely label any correct solution as faulty, neither did it miss any faults.</a:t>
            </a:r>
          </a:p>
          <a:p>
            <a:endParaRPr lang="en-US" dirty="0"/>
          </a:p>
          <a:p>
            <a:r>
              <a:rPr lang="en-US" dirty="0"/>
              <a:t>----- Meeting Notes (3/7/14 14:11) -----</a:t>
            </a:r>
          </a:p>
          <a:p>
            <a:r>
              <a:rPr lang="en-US" dirty="0"/>
              <a:t>objective is to get accuracy</a:t>
            </a:r>
          </a:p>
          <a:p>
            <a:r>
              <a:rPr lang="en-US" dirty="0"/>
              <a:t>against manual approach </a:t>
            </a:r>
          </a:p>
          <a:p>
            <a:r>
              <a:rPr lang="en-US" dirty="0"/>
              <a:t>no false labels</a:t>
            </a:r>
          </a:p>
          <a:p>
            <a:r>
              <a:rPr lang="en-US" dirty="0"/>
              <a:t>no misses</a:t>
            </a:r>
          </a:p>
        </p:txBody>
      </p:sp>
      <p:sp>
        <p:nvSpPr>
          <p:cNvPr id="4" name="Slide Number Placeholder 3"/>
          <p:cNvSpPr>
            <a:spLocks noGrp="1"/>
          </p:cNvSpPr>
          <p:nvPr>
            <p:ph type="sldNum" sz="quarter" idx="10"/>
          </p:nvPr>
        </p:nvSpPr>
        <p:spPr/>
        <p:txBody>
          <a:bodyPr/>
          <a:lstStyle/>
          <a:p>
            <a:fld id="{D65156CD-75BD-8549-9D28-CD0DD7BAFF95}" type="slidenum">
              <a:rPr lang="en-US" smtClean="0"/>
              <a:t>24</a:t>
            </a:fld>
            <a:endParaRPr lang="en-US"/>
          </a:p>
        </p:txBody>
      </p:sp>
    </p:spTree>
    <p:extLst>
      <p:ext uri="{BB962C8B-B14F-4D97-AF65-F5344CB8AC3E}">
        <p14:creationId xmlns:p14="http://schemas.microsoft.com/office/powerpoint/2010/main" val="33200164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MOOCs</a:t>
            </a:r>
            <a:r>
              <a:rPr lang="en-US" baseline="0" dirty="0" smtClean="0"/>
              <a:t> have become really popular and influential recently. Provide world class education to anyone with an internet connection.</a:t>
            </a:r>
          </a:p>
          <a:p>
            <a:endParaRPr lang="en-US" baseline="0" dirty="0" smtClean="0"/>
          </a:p>
          <a:p>
            <a:r>
              <a:rPr lang="en-US" baseline="0" dirty="0" smtClean="0"/>
              <a:t>To put a lab-based course online, in addition to the sheer pressure of scale, there are bigger challenges.</a:t>
            </a:r>
          </a:p>
        </p:txBody>
      </p:sp>
      <p:sp>
        <p:nvSpPr>
          <p:cNvPr id="4" name="Slide Number Placeholder 3"/>
          <p:cNvSpPr>
            <a:spLocks noGrp="1"/>
          </p:cNvSpPr>
          <p:nvPr>
            <p:ph type="sldNum" sz="quarter" idx="10"/>
          </p:nvPr>
        </p:nvSpPr>
        <p:spPr/>
        <p:txBody>
          <a:bodyPr/>
          <a:lstStyle/>
          <a:p>
            <a:fld id="{D65156CD-75BD-8549-9D28-CD0DD7BAFF95}" type="slidenum">
              <a:rPr lang="en-US" smtClean="0"/>
              <a:t>4</a:t>
            </a:fld>
            <a:endParaRPr lang="en-US"/>
          </a:p>
        </p:txBody>
      </p:sp>
    </p:spTree>
    <p:extLst>
      <p:ext uri="{BB962C8B-B14F-4D97-AF65-F5344CB8AC3E}">
        <p14:creationId xmlns:p14="http://schemas.microsoft.com/office/powerpoint/2010/main" val="265928096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The auto-grader didn’t falsely label any correct solution as faulty, neither did it miss any faults.</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Training set, test</a:t>
            </a:r>
            <a:r>
              <a:rPr lang="en-US" baseline="0" dirty="0" smtClean="0"/>
              <a:t> set, precision, recall, f-score</a:t>
            </a:r>
            <a:endParaRPr lang="en-US" dirty="0" smtClean="0"/>
          </a:p>
          <a:p>
            <a:endParaRPr lang="en-US" dirty="0"/>
          </a:p>
          <a:p>
            <a:r>
              <a:rPr lang="en-US" dirty="0"/>
              <a:t>----- Meeting Notes (3/7/14 14:11) -----</a:t>
            </a:r>
          </a:p>
          <a:p>
            <a:r>
              <a:rPr lang="en-US" dirty="0"/>
              <a:t>objective is to get accuracy</a:t>
            </a:r>
          </a:p>
          <a:p>
            <a:r>
              <a:rPr lang="en-US" dirty="0"/>
              <a:t>against manual approach </a:t>
            </a:r>
          </a:p>
          <a:p>
            <a:r>
              <a:rPr lang="en-US" dirty="0"/>
              <a:t>no false labels</a:t>
            </a:r>
          </a:p>
          <a:p>
            <a:r>
              <a:rPr lang="en-US" dirty="0"/>
              <a:t>no misses</a:t>
            </a:r>
          </a:p>
        </p:txBody>
      </p:sp>
      <p:sp>
        <p:nvSpPr>
          <p:cNvPr id="4" name="Slide Number Placeholder 3"/>
          <p:cNvSpPr>
            <a:spLocks noGrp="1"/>
          </p:cNvSpPr>
          <p:nvPr>
            <p:ph type="sldNum" sz="quarter" idx="10"/>
          </p:nvPr>
        </p:nvSpPr>
        <p:spPr/>
        <p:txBody>
          <a:bodyPr/>
          <a:lstStyle/>
          <a:p>
            <a:fld id="{D65156CD-75BD-8549-9D28-CD0DD7BAFF95}" type="slidenum">
              <a:rPr lang="en-US" smtClean="0"/>
              <a:t>25</a:t>
            </a:fld>
            <a:endParaRPr lang="en-US"/>
          </a:p>
        </p:txBody>
      </p:sp>
    </p:spTree>
    <p:extLst>
      <p:ext uri="{BB962C8B-B14F-4D97-AF65-F5344CB8AC3E}">
        <p14:creationId xmlns:p14="http://schemas.microsoft.com/office/powerpoint/2010/main" val="332001641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The auto-grader didn’t falsely label any correct solution as faulty, neither did it miss any faults.</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Training set, test</a:t>
            </a:r>
            <a:r>
              <a:rPr lang="en-US" baseline="0" dirty="0" smtClean="0"/>
              <a:t> set, precision, recall, f-score</a:t>
            </a:r>
            <a:endParaRPr lang="en-US" dirty="0" smtClean="0"/>
          </a:p>
          <a:p>
            <a:endParaRPr lang="en-US" dirty="0"/>
          </a:p>
          <a:p>
            <a:r>
              <a:rPr lang="en-US" dirty="0"/>
              <a:t>----- Meeting Notes (3/7/14 14:11) -----</a:t>
            </a:r>
          </a:p>
          <a:p>
            <a:r>
              <a:rPr lang="en-US" dirty="0"/>
              <a:t>objective is to get accuracy</a:t>
            </a:r>
          </a:p>
          <a:p>
            <a:r>
              <a:rPr lang="en-US" dirty="0"/>
              <a:t>against manual approach </a:t>
            </a:r>
          </a:p>
          <a:p>
            <a:r>
              <a:rPr lang="en-US" dirty="0"/>
              <a:t>no false labels</a:t>
            </a:r>
          </a:p>
          <a:p>
            <a:r>
              <a:rPr lang="en-US" dirty="0"/>
              <a:t>no misses</a:t>
            </a:r>
          </a:p>
        </p:txBody>
      </p:sp>
      <p:sp>
        <p:nvSpPr>
          <p:cNvPr id="4" name="Slide Number Placeholder 3"/>
          <p:cNvSpPr>
            <a:spLocks noGrp="1"/>
          </p:cNvSpPr>
          <p:nvPr>
            <p:ph type="sldNum" sz="quarter" idx="10"/>
          </p:nvPr>
        </p:nvSpPr>
        <p:spPr/>
        <p:txBody>
          <a:bodyPr/>
          <a:lstStyle/>
          <a:p>
            <a:fld id="{D65156CD-75BD-8549-9D28-CD0DD7BAFF95}" type="slidenum">
              <a:rPr lang="en-US" smtClean="0"/>
              <a:t>26</a:t>
            </a:fld>
            <a:endParaRPr lang="en-US"/>
          </a:p>
        </p:txBody>
      </p:sp>
    </p:spTree>
    <p:extLst>
      <p:ext uri="{BB962C8B-B14F-4D97-AF65-F5344CB8AC3E}">
        <p14:creationId xmlns:p14="http://schemas.microsoft.com/office/powerpoint/2010/main" val="332001641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smtClean="0"/>
              <a:t>number of students</a:t>
            </a:r>
          </a:p>
          <a:p>
            <a:pPr marL="171450" indent="-171450">
              <a:buFontTx/>
              <a:buChar char="-"/>
            </a:pPr>
            <a:r>
              <a:rPr lang="en-US" dirty="0" smtClean="0"/>
              <a:t>future work from paper</a:t>
            </a:r>
          </a:p>
          <a:p>
            <a:pPr marL="171450" indent="-171450">
              <a:buFontTx/>
              <a:buChar char="-"/>
            </a:pPr>
            <a:endParaRPr lang="en-US" dirty="0" smtClean="0"/>
          </a:p>
          <a:p>
            <a:pPr marL="171450" indent="-171450">
              <a:buFontTx/>
              <a:buChar char="-"/>
            </a:pPr>
            <a:r>
              <a:rPr lang="en-US" dirty="0" smtClean="0"/>
              <a:t>statistics on thank </a:t>
            </a:r>
            <a:r>
              <a:rPr lang="en-US" smtClean="0"/>
              <a:t>you slide</a:t>
            </a:r>
            <a:endParaRPr lang="en-US"/>
          </a:p>
        </p:txBody>
      </p:sp>
      <p:sp>
        <p:nvSpPr>
          <p:cNvPr id="4" name="Slide Number Placeholder 3"/>
          <p:cNvSpPr>
            <a:spLocks noGrp="1"/>
          </p:cNvSpPr>
          <p:nvPr>
            <p:ph type="sldNum" sz="quarter" idx="10"/>
          </p:nvPr>
        </p:nvSpPr>
        <p:spPr/>
        <p:txBody>
          <a:bodyPr/>
          <a:lstStyle/>
          <a:p>
            <a:fld id="{D65156CD-75BD-8549-9D28-CD0DD7BAFF95}" type="slidenum">
              <a:rPr lang="en-US" smtClean="0"/>
              <a:t>28</a:t>
            </a:fld>
            <a:endParaRPr lang="en-US"/>
          </a:p>
        </p:txBody>
      </p:sp>
    </p:spTree>
    <p:extLst>
      <p:ext uri="{BB962C8B-B14F-4D97-AF65-F5344CB8AC3E}">
        <p14:creationId xmlns:p14="http://schemas.microsoft.com/office/powerpoint/2010/main" val="223723179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remove</a:t>
            </a:r>
            <a:endParaRPr lang="en-US" dirty="0"/>
          </a:p>
        </p:txBody>
      </p:sp>
      <p:sp>
        <p:nvSpPr>
          <p:cNvPr id="4" name="Slide Number Placeholder 3"/>
          <p:cNvSpPr>
            <a:spLocks noGrp="1"/>
          </p:cNvSpPr>
          <p:nvPr>
            <p:ph type="sldNum" sz="quarter" idx="10"/>
          </p:nvPr>
        </p:nvSpPr>
        <p:spPr/>
        <p:txBody>
          <a:bodyPr/>
          <a:lstStyle/>
          <a:p>
            <a:fld id="{D65156CD-75BD-8549-9D28-CD0DD7BAFF95}" type="slidenum">
              <a:rPr lang="en-US" smtClean="0"/>
              <a:t>29</a:t>
            </a:fld>
            <a:endParaRPr lang="en-US"/>
          </a:p>
        </p:txBody>
      </p:sp>
    </p:spTree>
    <p:extLst>
      <p:ext uri="{BB962C8B-B14F-4D97-AF65-F5344CB8AC3E}">
        <p14:creationId xmlns:p14="http://schemas.microsoft.com/office/powerpoint/2010/main" val="37375504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The focus of</a:t>
            </a:r>
            <a:r>
              <a:rPr lang="en-US" baseline="0" dirty="0" smtClean="0"/>
              <a:t> my talk will be the technology underlying </a:t>
            </a:r>
            <a:r>
              <a:rPr lang="en-US" baseline="0" dirty="0" err="1" smtClean="0"/>
              <a:t>CPSGrader</a:t>
            </a: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we also formulate a notion of </a:t>
            </a:r>
            <a:r>
              <a:rPr lang="en-US" baseline="0" dirty="0" err="1" smtClean="0"/>
              <a:t>minimality</a:t>
            </a:r>
            <a:r>
              <a:rPr lang="en-US" baseline="0" dirty="0" smtClean="0"/>
              <a:t> where we can run a small number of tests to cover a much large space of tests</a:t>
            </a:r>
            <a:endParaRPr lang="en-US" dirty="0"/>
          </a:p>
        </p:txBody>
      </p:sp>
      <p:sp>
        <p:nvSpPr>
          <p:cNvPr id="4" name="Slide Number Placeholder 3"/>
          <p:cNvSpPr>
            <a:spLocks noGrp="1"/>
          </p:cNvSpPr>
          <p:nvPr>
            <p:ph type="sldNum" sz="quarter" idx="10"/>
          </p:nvPr>
        </p:nvSpPr>
        <p:spPr/>
        <p:txBody>
          <a:bodyPr/>
          <a:lstStyle/>
          <a:p>
            <a:fld id="{D65156CD-75BD-8549-9D28-CD0DD7BAFF95}" type="slidenum">
              <a:rPr lang="en-US" smtClean="0"/>
              <a:t>6</a:t>
            </a:fld>
            <a:endParaRPr lang="en-US"/>
          </a:p>
        </p:txBody>
      </p:sp>
    </p:spTree>
    <p:extLst>
      <p:ext uri="{BB962C8B-B14F-4D97-AF65-F5344CB8AC3E}">
        <p14:creationId xmlns:p14="http://schemas.microsoft.com/office/powerpoint/2010/main" val="37265910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background and auto-grader design</a:t>
            </a:r>
          </a:p>
        </p:txBody>
      </p:sp>
      <p:sp>
        <p:nvSpPr>
          <p:cNvPr id="4" name="Slide Number Placeholder 3"/>
          <p:cNvSpPr>
            <a:spLocks noGrp="1"/>
          </p:cNvSpPr>
          <p:nvPr>
            <p:ph type="sldNum" sz="quarter" idx="10"/>
          </p:nvPr>
        </p:nvSpPr>
        <p:spPr/>
        <p:txBody>
          <a:bodyPr/>
          <a:lstStyle/>
          <a:p>
            <a:fld id="{D65156CD-75BD-8549-9D28-CD0DD7BAFF95}" type="slidenum">
              <a:rPr lang="en-US" smtClean="0"/>
              <a:t>7</a:t>
            </a:fld>
            <a:endParaRPr lang="en-US"/>
          </a:p>
        </p:txBody>
      </p:sp>
    </p:spTree>
    <p:extLst>
      <p:ext uri="{BB962C8B-B14F-4D97-AF65-F5344CB8AC3E}">
        <p14:creationId xmlns:p14="http://schemas.microsoft.com/office/powerpoint/2010/main" val="28095667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r>
              <a:rPr lang="en-US" dirty="0" smtClean="0"/>
              <a:t>Language to talk about temporal behavior of systems</a:t>
            </a:r>
          </a:p>
          <a:p>
            <a:pPr lvl="1"/>
            <a:r>
              <a:rPr lang="en-US" dirty="0" smtClean="0"/>
              <a:t>Evaluated on a point-wise timed trace</a:t>
            </a:r>
          </a:p>
          <a:p>
            <a:endParaRPr lang="en-US" dirty="0"/>
          </a:p>
        </p:txBody>
      </p:sp>
      <p:sp>
        <p:nvSpPr>
          <p:cNvPr id="4" name="Slide Number Placeholder 3"/>
          <p:cNvSpPr>
            <a:spLocks noGrp="1"/>
          </p:cNvSpPr>
          <p:nvPr>
            <p:ph type="sldNum" sz="quarter" idx="10"/>
          </p:nvPr>
        </p:nvSpPr>
        <p:spPr/>
        <p:txBody>
          <a:bodyPr/>
          <a:lstStyle/>
          <a:p>
            <a:fld id="{D65156CD-75BD-8549-9D28-CD0DD7BAFF95}" type="slidenum">
              <a:rPr lang="en-US" smtClean="0"/>
              <a:t>8</a:t>
            </a:fld>
            <a:endParaRPr lang="en-US"/>
          </a:p>
        </p:txBody>
      </p:sp>
    </p:spTree>
    <p:extLst>
      <p:ext uri="{BB962C8B-B14F-4D97-AF65-F5344CB8AC3E}">
        <p14:creationId xmlns:p14="http://schemas.microsoft.com/office/powerpoint/2010/main" val="28667818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auto-grading: Given a solution</a:t>
            </a:r>
            <a:r>
              <a:rPr lang="en-US" baseline="0" dirty="0" smtClean="0"/>
              <a:t> to a CPS lab assignment, need to check whether it meets desired objectives or presents faulty behavior.</a:t>
            </a:r>
          </a:p>
          <a:p>
            <a:endParaRPr lang="en-US" baseline="0" dirty="0" smtClean="0"/>
          </a:p>
          <a:p>
            <a:r>
              <a:rPr lang="en-US" baseline="0" dirty="0" smtClean="0"/>
              <a:t>we employ a simulation based run-time </a:t>
            </a:r>
            <a:r>
              <a:rPr lang="en-US" baseline="0" dirty="0" err="1" smtClean="0"/>
              <a:t>verif</a:t>
            </a:r>
            <a:r>
              <a:rPr lang="en-US" baseline="0" dirty="0" smtClean="0"/>
              <a:t> approach, where we take a candidate solution, get a simulation trace using a black box simulator, monitor STL properties on trace to localize faulty behavior</a:t>
            </a:r>
          </a:p>
          <a:p>
            <a:endParaRPr lang="en-US" baseline="0" dirty="0" smtClean="0"/>
          </a:p>
          <a:p>
            <a:r>
              <a:rPr lang="en-US" baseline="0" dirty="0" smtClean="0"/>
              <a:t>we prefer a simulation based approach instead of a purely static one because the model of the environment in which the controller is executing is “complex” -&gt; highly non-linear, treat simulator as black box</a:t>
            </a:r>
          </a:p>
          <a:p>
            <a:endParaRPr lang="en-US" baseline="0" dirty="0" smtClean="0"/>
          </a:p>
          <a:p>
            <a:r>
              <a:rPr lang="en-US" baseline="0" dirty="0" smtClean="0"/>
              <a:t>I would like to make a minor note that we treat goals/objectives in the same fashion as faults by thinking of failure to meet a goal as a fault. So we only talk about fault detection.</a:t>
            </a:r>
            <a:endParaRPr lang="en-US" dirty="0"/>
          </a:p>
        </p:txBody>
      </p:sp>
      <p:sp>
        <p:nvSpPr>
          <p:cNvPr id="4" name="Slide Number Placeholder 3"/>
          <p:cNvSpPr>
            <a:spLocks noGrp="1"/>
          </p:cNvSpPr>
          <p:nvPr>
            <p:ph type="sldNum" sz="quarter" idx="10"/>
          </p:nvPr>
        </p:nvSpPr>
        <p:spPr/>
        <p:txBody>
          <a:bodyPr/>
          <a:lstStyle/>
          <a:p>
            <a:fld id="{D65156CD-75BD-8549-9D28-CD0DD7BAFF95}" type="slidenum">
              <a:rPr lang="en-US" smtClean="0"/>
              <a:t>9</a:t>
            </a:fld>
            <a:endParaRPr lang="en-US"/>
          </a:p>
        </p:txBody>
      </p:sp>
    </p:spTree>
    <p:extLst>
      <p:ext uri="{BB962C8B-B14F-4D97-AF65-F5344CB8AC3E}">
        <p14:creationId xmlns:p14="http://schemas.microsoft.com/office/powerpoint/2010/main" val="30778085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We firs</a:t>
            </a:r>
            <a:r>
              <a:rPr lang="en-US" baseline="0" dirty="0" smtClean="0"/>
              <a:t>t define the notion of a test which a basic building block in fault detection. Would like to stress on this definition since it might different from usual definition of tests that we are familiar with.</a:t>
            </a: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A test consists</a:t>
            </a:r>
            <a:r>
              <a:rPr lang="en-US" baseline="0" dirty="0" smtClean="0"/>
              <a:t> of two parts: an environment, a monitor</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The environment is completely deterministic, includes initial conditions as well as dynamic stimuli</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r>
              <a:rPr lang="en-US" dirty="0" smtClean="0"/>
              <a:t>an example</a:t>
            </a:r>
            <a:r>
              <a:rPr lang="en-US" baseline="0" dirty="0" smtClean="0"/>
              <a:t> of failure to meet goal == fault</a:t>
            </a:r>
          </a:p>
          <a:p>
            <a:r>
              <a:rPr lang="en-US" baseline="0" dirty="0" smtClean="0"/>
              <a:t>0.4!=0.5 because falling from cliff isn’t allowed</a:t>
            </a:r>
          </a:p>
          <a:p>
            <a:endParaRPr lang="en-US" baseline="0" dirty="0" smtClean="0"/>
          </a:p>
          <a:p>
            <a:r>
              <a:rPr lang="en-US" baseline="0" dirty="0" smtClean="0"/>
              <a:t>- STL summary slide</a:t>
            </a:r>
            <a:endParaRPr lang="en-US" dirty="0"/>
          </a:p>
        </p:txBody>
      </p:sp>
      <p:sp>
        <p:nvSpPr>
          <p:cNvPr id="4" name="Slide Number Placeholder 3"/>
          <p:cNvSpPr>
            <a:spLocks noGrp="1"/>
          </p:cNvSpPr>
          <p:nvPr>
            <p:ph type="sldNum" sz="quarter" idx="10"/>
          </p:nvPr>
        </p:nvSpPr>
        <p:spPr/>
        <p:txBody>
          <a:bodyPr/>
          <a:lstStyle/>
          <a:p>
            <a:fld id="{D65156CD-75BD-8549-9D28-CD0DD7BAFF95}" type="slidenum">
              <a:rPr lang="en-US" smtClean="0"/>
              <a:t>10</a:t>
            </a:fld>
            <a:endParaRPr lang="en-US"/>
          </a:p>
        </p:txBody>
      </p:sp>
    </p:spTree>
    <p:extLst>
      <p:ext uri="{BB962C8B-B14F-4D97-AF65-F5344CB8AC3E}">
        <p14:creationId xmlns:p14="http://schemas.microsoft.com/office/powerpoint/2010/main" val="21903619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err="1" smtClean="0"/>
              <a:t>param</a:t>
            </a:r>
            <a:r>
              <a:rPr lang="en-US" baseline="0" dirty="0" smtClean="0"/>
              <a:t> synth: </a:t>
            </a:r>
            <a:r>
              <a:rPr lang="en-US" dirty="0" smtClean="0"/>
              <a:t>which we</a:t>
            </a:r>
            <a:r>
              <a:rPr lang="en-US" baseline="0" dirty="0" smtClean="0"/>
              <a:t> will see in more detail next</a:t>
            </a:r>
            <a:endParaRPr lang="en-US" dirty="0"/>
          </a:p>
        </p:txBody>
      </p:sp>
      <p:sp>
        <p:nvSpPr>
          <p:cNvPr id="4" name="Slide Number Placeholder 3"/>
          <p:cNvSpPr>
            <a:spLocks noGrp="1"/>
          </p:cNvSpPr>
          <p:nvPr>
            <p:ph type="sldNum" sz="quarter" idx="10"/>
          </p:nvPr>
        </p:nvSpPr>
        <p:spPr/>
        <p:txBody>
          <a:bodyPr/>
          <a:lstStyle/>
          <a:p>
            <a:fld id="{D65156CD-75BD-8549-9D28-CD0DD7BAFF95}" type="slidenum">
              <a:rPr lang="en-US" smtClean="0"/>
              <a:t>11</a:t>
            </a:fld>
            <a:endParaRPr lang="en-US"/>
          </a:p>
        </p:txBody>
      </p:sp>
    </p:spTree>
    <p:extLst>
      <p:ext uri="{BB962C8B-B14F-4D97-AF65-F5344CB8AC3E}">
        <p14:creationId xmlns:p14="http://schemas.microsoft.com/office/powerpoint/2010/main" val="32243492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talk</a:t>
            </a:r>
            <a:r>
              <a:rPr lang="en-US" baseline="0" dirty="0" smtClean="0"/>
              <a:t> about</a:t>
            </a:r>
            <a:r>
              <a:rPr lang="en-US" dirty="0" smtClean="0"/>
              <a:t> some definitions</a:t>
            </a:r>
            <a:r>
              <a:rPr lang="en-US" baseline="0" dirty="0" smtClean="0"/>
              <a:t> and examples related to parameterization. </a:t>
            </a:r>
          </a:p>
          <a:p>
            <a:r>
              <a:rPr lang="en-US" baseline="0" dirty="0" smtClean="0"/>
              <a:t>A parameterized test is a test with parameters. we can think of it as a collection of tests over a parameter space</a:t>
            </a:r>
          </a:p>
          <a:p>
            <a:endParaRPr lang="en-US" baseline="0" dirty="0" smtClean="0"/>
          </a:p>
          <a:p>
            <a:r>
              <a:rPr lang="en-US" baseline="0" dirty="0" smtClean="0"/>
              <a:t>Consider the hill climbing test from before.</a:t>
            </a:r>
            <a:endParaRPr lang="en-US" dirty="0" smtClean="0"/>
          </a:p>
          <a:p>
            <a:r>
              <a:rPr lang="en-US" dirty="0" smtClean="0"/>
              <a:t>We</a:t>
            </a:r>
            <a:r>
              <a:rPr lang="en-US" baseline="0" dirty="0" smtClean="0"/>
              <a:t> saw before how student solutions vary widely in terms of how long it takes to get to the top (mostly due to varying initial orientation and choice of wheel speed) and also that the top is dependent on the height of the ramp.</a:t>
            </a:r>
          </a:p>
          <a:p>
            <a:endParaRPr lang="en-US" dirty="0" smtClean="0"/>
          </a:p>
          <a:p>
            <a:r>
              <a:rPr lang="en-US" dirty="0" smtClean="0"/>
              <a:t>So</a:t>
            </a:r>
            <a:r>
              <a:rPr lang="en-US" baseline="0" dirty="0" smtClean="0"/>
              <a:t> we create a parameterized test by introducing </a:t>
            </a:r>
          </a:p>
          <a:p>
            <a:r>
              <a:rPr lang="en-US" baseline="0" dirty="0" smtClean="0"/>
              <a:t> - a parameter theta in the environment which encodes the initial orientation of robot</a:t>
            </a:r>
          </a:p>
          <a:p>
            <a:r>
              <a:rPr lang="en-US" baseline="0" dirty="0" smtClean="0"/>
              <a:t> - a timing parameter tau to capture the maximum allowed time</a:t>
            </a:r>
          </a:p>
          <a:p>
            <a:r>
              <a:rPr lang="en-US" baseline="0" dirty="0" smtClean="0"/>
              <a:t> - a value parameter h to capture height of the ramp</a:t>
            </a:r>
          </a:p>
          <a:p>
            <a:r>
              <a:rPr lang="en-US" baseline="0" dirty="0" smtClean="0"/>
              <a:t> where theta can be between -180 to 180 and tau and h can be any positive real numbers (which is the parameter space)</a:t>
            </a:r>
          </a:p>
          <a:p>
            <a:endParaRPr lang="en-US" baseline="0" dirty="0" smtClean="0"/>
          </a:p>
          <a:p>
            <a:r>
              <a:rPr lang="en-US" baseline="0" dirty="0" smtClean="0"/>
              <a:t>but not all tests in this collection are indicative of the fault</a:t>
            </a:r>
          </a:p>
          <a:p>
            <a:endParaRPr lang="en-US" baseline="0" dirty="0" smtClean="0"/>
          </a:p>
          <a:p>
            <a:r>
              <a:rPr lang="en-US" baseline="0" dirty="0" smtClean="0"/>
              <a:t>click</a:t>
            </a:r>
          </a:p>
          <a:p>
            <a:endParaRPr lang="en-US" baseline="0" dirty="0" smtClean="0"/>
          </a:p>
          <a:p>
            <a:r>
              <a:rPr lang="en-US" baseline="0" dirty="0" smtClean="0"/>
              <a:t>hence we define a fault subspace… </a:t>
            </a:r>
          </a:p>
          <a:p>
            <a:r>
              <a:rPr lang="en-US" baseline="0" dirty="0" smtClean="0"/>
              <a:t>a simple example of a fault subspace is …, note that in this example it appears that the general definition might be an overkill since only one test seems to be critical</a:t>
            </a:r>
          </a:p>
          <a:p>
            <a:r>
              <a:rPr lang="en-US" baseline="0" dirty="0" smtClean="0"/>
              <a:t>but we will soon see a more convincing and slightly involved example</a:t>
            </a:r>
          </a:p>
          <a:p>
            <a:endParaRPr lang="en-US" baseline="0" dirty="0" smtClean="0"/>
          </a:p>
          <a:p>
            <a:r>
              <a:rPr lang="en-US" baseline="0" dirty="0" smtClean="0"/>
              <a:t>we call the combination of a parameterized test and a fault subspace as a TEST BENCH</a:t>
            </a:r>
          </a:p>
        </p:txBody>
      </p:sp>
      <p:sp>
        <p:nvSpPr>
          <p:cNvPr id="4" name="Slide Number Placeholder 3"/>
          <p:cNvSpPr>
            <a:spLocks noGrp="1"/>
          </p:cNvSpPr>
          <p:nvPr>
            <p:ph type="sldNum" sz="quarter" idx="10"/>
          </p:nvPr>
        </p:nvSpPr>
        <p:spPr/>
        <p:txBody>
          <a:bodyPr/>
          <a:lstStyle/>
          <a:p>
            <a:fld id="{D65156CD-75BD-8549-9D28-CD0DD7BAFF95}" type="slidenum">
              <a:rPr lang="en-US" smtClean="0"/>
              <a:t>12</a:t>
            </a:fld>
            <a:endParaRPr lang="en-US"/>
          </a:p>
        </p:txBody>
      </p:sp>
    </p:spTree>
    <p:extLst>
      <p:ext uri="{BB962C8B-B14F-4D97-AF65-F5344CB8AC3E}">
        <p14:creationId xmlns:p14="http://schemas.microsoft.com/office/powerpoint/2010/main" val="29507760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371600"/>
            <a:ext cx="7848600" cy="1927225"/>
          </a:xfrm>
        </p:spPr>
        <p:txBody>
          <a:bodyPr anchor="b">
            <a:noAutofit/>
          </a:bodyPr>
          <a:lstStyle>
            <a:lvl1pPr>
              <a:defRPr sz="5400" cap="all" baseline="0"/>
            </a:lvl1pPr>
          </a:lstStyle>
          <a:p>
            <a:r>
              <a:rPr lang="en-US" smtClean="0"/>
              <a:t>Click to edit Master title style</a:t>
            </a:r>
            <a:endParaRPr lang="en-US" dirty="0"/>
          </a:p>
        </p:txBody>
      </p:sp>
      <p:sp>
        <p:nvSpPr>
          <p:cNvPr id="3" name="Subtitle 2"/>
          <p:cNvSpPr>
            <a:spLocks noGrp="1"/>
          </p:cNvSpPr>
          <p:nvPr>
            <p:ph type="subTitle" idx="1"/>
          </p:nvPr>
        </p:nvSpPr>
        <p:spPr>
          <a:xfrm>
            <a:off x="685800" y="3505200"/>
            <a:ext cx="6400800" cy="1752600"/>
          </a:xfrm>
        </p:spPr>
        <p:txBody>
          <a:bodyPr/>
          <a:lstStyle>
            <a:lvl1pPr marL="0" indent="0" algn="l">
              <a:buNone/>
              <a:defRPr>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1948962-6B84-BB4A-B9FF-3D21079765C4}" type="datetime1">
              <a:rPr lang="en-US" smtClean="0"/>
              <a:t>10/23/14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F3EE5D0-F792-5040-8CBB-53BBA783D261}" type="slidenum">
              <a:rPr lang="en-US" smtClean="0"/>
              <a:t>‹#›</a:t>
            </a:fld>
            <a:endParaRPr lang="en-US"/>
          </a:p>
        </p:txBody>
      </p:sp>
      <p:cxnSp>
        <p:nvCxnSpPr>
          <p:cNvPr id="8" name="Straight Connector 7"/>
          <p:cNvCxnSpPr/>
          <p:nvPr/>
        </p:nvCxnSpPr>
        <p:spPr>
          <a:xfrm>
            <a:off x="685800" y="3398520"/>
            <a:ext cx="78486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E185429-F24A-CA4C-9B74-F270627CADCF}" type="datetime1">
              <a:rPr lang="en-US" smtClean="0"/>
              <a:t>10/23/14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F3EE5D0-F792-5040-8CBB-53BBA783D261}"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609600"/>
            <a:ext cx="2057400" cy="5867400"/>
          </a:xfrm>
        </p:spPr>
        <p:txBody>
          <a:bodyPr vert="eaVert" anchor="b"/>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609600"/>
            <a:ext cx="6019800" cy="58674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2B61AAA-907A-7B41-9B7E-B373FE27A1FF}" type="datetime1">
              <a:rPr lang="en-US" smtClean="0"/>
              <a:t>10/23/14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F3EE5D0-F792-5040-8CBB-53BBA783D261}"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F8A625C-0581-2C45-8EB8-49351E90A267}" type="datetime1">
              <a:rPr lang="en-US" smtClean="0"/>
              <a:t>10/23/14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F3EE5D0-F792-5040-8CBB-53BBA783D261}"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22313" y="2362200"/>
            <a:ext cx="7772400" cy="2200275"/>
          </a:xfrm>
        </p:spPr>
        <p:txBody>
          <a:bodyPr anchor="b">
            <a:normAutofit/>
          </a:bodyPr>
          <a:lstStyle>
            <a:lvl1pPr algn="l">
              <a:defRPr sz="48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722313" y="4626864"/>
            <a:ext cx="7772400" cy="1500187"/>
          </a:xfrm>
        </p:spPr>
        <p:txBody>
          <a:bodyPr anchor="t">
            <a:normAutofit/>
          </a:bodyPr>
          <a:lstStyle>
            <a:lvl1pPr marL="0" indent="0">
              <a:buNone/>
              <a:defRPr sz="24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4957D15-DD78-134C-BCEC-F52862775925}" type="datetime1">
              <a:rPr lang="en-US" smtClean="0"/>
              <a:t>10/23/14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F3EE5D0-F792-5040-8CBB-53BBA783D261}" type="slidenum">
              <a:rPr lang="en-US" smtClean="0"/>
              <a:t>‹#›</a:t>
            </a:fld>
            <a:endParaRPr lang="en-US"/>
          </a:p>
        </p:txBody>
      </p:sp>
      <p:cxnSp>
        <p:nvCxnSpPr>
          <p:cNvPr id="7" name="Straight Connector 6"/>
          <p:cNvCxnSpPr/>
          <p:nvPr/>
        </p:nvCxnSpPr>
        <p:spPr>
          <a:xfrm>
            <a:off x="731520" y="4599432"/>
            <a:ext cx="78486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48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3A435D4F-21A2-C14D-A622-DC53BCB7A96D}" type="datetime1">
              <a:rPr lang="en-US" smtClean="0"/>
              <a:t>10/23/14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F3EE5D0-F792-5040-8CBB-53BBA783D261}"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45720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75488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lang="en-US" sz="2000" b="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75488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81151774-FBCC-E541-9560-E800B1592B0C}" type="datetime1">
              <a:rPr lang="en-US" smtClean="0"/>
              <a:t>10/23/14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F3EE5D0-F792-5040-8CBB-53BBA783D261}" type="slidenum">
              <a:rPr lang="en-US" smtClean="0"/>
              <a:t>‹#›</a:t>
            </a:fld>
            <a:endParaRPr lang="en-US"/>
          </a:p>
        </p:txBody>
      </p:sp>
      <p:cxnSp>
        <p:nvCxnSpPr>
          <p:cNvPr id="11" name="Straight Connector 10"/>
          <p:cNvCxnSpPr/>
          <p:nvPr/>
        </p:nvCxnSpPr>
        <p:spPr>
          <a:xfrm rot="5400000">
            <a:off x="2217817" y="4045823"/>
            <a:ext cx="4709160" cy="794"/>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32A05F4-EDEB-564E-9B11-D2A1D9F982A1}" type="datetime1">
              <a:rPr lang="en-US" smtClean="0"/>
              <a:t>10/23/14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F3EE5D0-F792-5040-8CBB-53BBA783D261}"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48352C1-FCCA-8944-ADB1-8E18F60A2DCD}" type="datetime1">
              <a:rPr lang="en-US" smtClean="0"/>
              <a:t>10/23/14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F3EE5D0-F792-5040-8CBB-53BBA783D261}"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792080"/>
            <a:ext cx="2139696" cy="1261872"/>
          </a:xfrm>
        </p:spPr>
        <p:txBody>
          <a:bodyPr anchor="b">
            <a:noAutofit/>
          </a:bodyPr>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2971800" y="792080"/>
            <a:ext cx="5715000" cy="55778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1" y="2130552"/>
            <a:ext cx="2139696" cy="424361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3750F9D-0253-DB4F-B745-344B5C3DE6CF}" type="datetime1">
              <a:rPr lang="en-US" smtClean="0"/>
              <a:t>10/23/14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F3EE5D0-F792-5040-8CBB-53BBA783D261}" type="slidenum">
              <a:rPr lang="en-US" smtClean="0"/>
              <a:t>‹#›</a:t>
            </a:fld>
            <a:endParaRPr lang="en-US"/>
          </a:p>
        </p:txBody>
      </p:sp>
      <p:cxnSp>
        <p:nvCxnSpPr>
          <p:cNvPr id="9" name="Straight Connector 8"/>
          <p:cNvCxnSpPr/>
          <p:nvPr/>
        </p:nvCxnSpPr>
        <p:spPr>
          <a:xfrm rot="5400000">
            <a:off x="-13116" y="3580206"/>
            <a:ext cx="557784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792480"/>
            <a:ext cx="2142680" cy="1264920"/>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p:cNvSpPr>
          <p:nvPr>
            <p:ph type="pic" idx="1"/>
          </p:nvPr>
        </p:nvSpPr>
        <p:spPr>
          <a:xfrm>
            <a:off x="2858610" y="838201"/>
            <a:ext cx="5904390" cy="5500456"/>
          </a:xfrm>
          <a:solidFill>
            <a:schemeClr val="bg2"/>
          </a:solidFill>
          <a:ln w="76200">
            <a:solidFill>
              <a:srgbClr val="FFFFFF"/>
            </a:solidFill>
            <a:miter lim="800000"/>
          </a:ln>
          <a:effectLst>
            <a:outerShdw blurRad="50800" dist="12700" dir="5400000" algn="t" rotWithShape="0">
              <a:prstClr val="black">
                <a:alpha val="59000"/>
              </a:prstClr>
            </a:outerShdw>
          </a:effectLst>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457200" y="2133600"/>
            <a:ext cx="2139696" cy="424281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2FBEA10-8623-154D-8A0D-DA797EE53884}" type="datetime1">
              <a:rPr lang="en-US" smtClean="0"/>
              <a:t>10/23/14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F3EE5D0-F792-5040-8CBB-53BBA783D261}"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a:xfrm>
            <a:off x="0" y="220786"/>
            <a:ext cx="9144000" cy="2286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457200" y="533400"/>
            <a:ext cx="8229600" cy="990600"/>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7200" y="1600200"/>
            <a:ext cx="8229600" cy="4876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Rectangle 6"/>
          <p:cNvSpPr/>
          <p:nvPr/>
        </p:nvSpPr>
        <p:spPr>
          <a:xfrm>
            <a:off x="0" y="0"/>
            <a:ext cx="9144000"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2"/>
          </p:nvPr>
        </p:nvSpPr>
        <p:spPr>
          <a:xfrm>
            <a:off x="457200" y="18288"/>
            <a:ext cx="2895600" cy="329184"/>
          </a:xfrm>
          <a:prstGeom prst="rect">
            <a:avLst/>
          </a:prstGeom>
        </p:spPr>
        <p:txBody>
          <a:bodyPr vert="horz" lIns="91440" tIns="45720" rIns="91440" bIns="45720" rtlCol="0" anchor="ctr"/>
          <a:lstStyle>
            <a:lvl1pPr algn="l">
              <a:defRPr sz="1200">
                <a:solidFill>
                  <a:srgbClr val="FFFFFF"/>
                </a:solidFill>
              </a:defRPr>
            </a:lvl1pPr>
          </a:lstStyle>
          <a:p>
            <a:fld id="{029331CF-B23E-BA44-A3CA-119E7FAA397F}" type="datetime1">
              <a:rPr lang="en-US" smtClean="0"/>
              <a:t>10/23/14</a:t>
            </a:fld>
            <a:endParaRPr lang="en-US"/>
          </a:p>
        </p:txBody>
      </p:sp>
      <p:sp>
        <p:nvSpPr>
          <p:cNvPr id="5" name="Footer Placeholder 4"/>
          <p:cNvSpPr>
            <a:spLocks noGrp="1"/>
          </p:cNvSpPr>
          <p:nvPr>
            <p:ph type="ftr" sz="quarter" idx="3"/>
          </p:nvPr>
        </p:nvSpPr>
        <p:spPr>
          <a:xfrm>
            <a:off x="3429000" y="18288"/>
            <a:ext cx="4114800" cy="329184"/>
          </a:xfrm>
          <a:prstGeom prst="rect">
            <a:avLst/>
          </a:prstGeom>
        </p:spPr>
        <p:txBody>
          <a:bodyPr vert="horz" lIns="91440" tIns="45720" rIns="91440" bIns="45720" rtlCol="0" anchor="ctr"/>
          <a:lstStyle>
            <a:lvl1pPr algn="ctr">
              <a:defRPr sz="1200">
                <a:solidFill>
                  <a:srgbClr val="FFFFFF"/>
                </a:solidFill>
              </a:defRPr>
            </a:lvl1pPr>
          </a:lstStyle>
          <a:p>
            <a:endParaRPr lang="en-US"/>
          </a:p>
        </p:txBody>
      </p:sp>
      <p:sp>
        <p:nvSpPr>
          <p:cNvPr id="6" name="Slide Number Placeholder 5"/>
          <p:cNvSpPr>
            <a:spLocks noGrp="1"/>
          </p:cNvSpPr>
          <p:nvPr>
            <p:ph type="sldNum" sz="quarter" idx="4"/>
          </p:nvPr>
        </p:nvSpPr>
        <p:spPr>
          <a:xfrm>
            <a:off x="7620000" y="18288"/>
            <a:ext cx="1066800" cy="329184"/>
          </a:xfrm>
          <a:prstGeom prst="rect">
            <a:avLst/>
          </a:prstGeom>
        </p:spPr>
        <p:txBody>
          <a:bodyPr vert="horz" lIns="91440" tIns="45720" rIns="91440" bIns="45720" rtlCol="0" anchor="ctr"/>
          <a:lstStyle>
            <a:lvl1pPr algn="l">
              <a:defRPr sz="1400" b="1">
                <a:solidFill>
                  <a:srgbClr val="FFFFFF"/>
                </a:solidFill>
              </a:defRPr>
            </a:lvl1pPr>
          </a:lstStyle>
          <a:p>
            <a:fld id="{DF3EE5D0-F792-5040-8CBB-53BBA783D261}"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hf hdr="0" ftr="0" dt="0"/>
  <p:txStyles>
    <p:titleStyle>
      <a:lvl1pPr algn="l" defTabSz="914400" rtl="0" eaLnBrk="1" latinLnBrk="0" hangingPunct="1">
        <a:spcBef>
          <a:spcPct val="0"/>
        </a:spcBef>
        <a:buNone/>
        <a:defRPr sz="4000" b="1" kern="1200" spc="-100" baseline="0">
          <a:solidFill>
            <a:schemeClr val="tx2"/>
          </a:solidFill>
          <a:latin typeface="+mj-lt"/>
          <a:ea typeface="+mj-ea"/>
          <a:cs typeface="+mj-cs"/>
        </a:defRPr>
      </a:lvl1pPr>
    </p:titleStyle>
    <p:body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Courier New"/>
        <a:buChar char="o"/>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Wingdings" charset="2"/>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 Id="rId3" Type="http://schemas.openxmlformats.org/officeDocument/2006/relationships/image" Target="../media/image3.jpeg"/></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4.emf"/><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5.emf"/></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6.emf"/><Relationship Id="rId5" Type="http://schemas.openxmlformats.org/officeDocument/2006/relationships/image" Target="../media/image17.emf"/><Relationship Id="rId6" Type="http://schemas.openxmlformats.org/officeDocument/2006/relationships/image" Target="../media/image14.emf"/><Relationship Id="rId7" Type="http://schemas.openxmlformats.org/officeDocument/2006/relationships/image" Target="../media/image18.emf"/><Relationship Id="rId8" Type="http://schemas.openxmlformats.org/officeDocument/2006/relationships/image" Target="../media/image19.emf"/><Relationship Id="rId9" Type="http://schemas.openxmlformats.org/officeDocument/2006/relationships/image" Target="../media/image20.emf"/><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21.jpg"/></Relationships>
</file>

<file path=ppt/slides/_rels/slide16.xml.rels><?xml version="1.0" encoding="UTF-8" standalone="yes"?>
<Relationships xmlns="http://schemas.openxmlformats.org/package/2006/relationships"><Relationship Id="rId3" Type="http://schemas.openxmlformats.org/officeDocument/2006/relationships/video" Target="../media/media3.mp4"/><Relationship Id="rId4" Type="http://schemas.microsoft.com/office/2007/relationships/media" Target="../media/media4.mp4"/><Relationship Id="rId5" Type="http://schemas.openxmlformats.org/officeDocument/2006/relationships/video" Target="../media/media4.mp4"/><Relationship Id="rId6" Type="http://schemas.openxmlformats.org/officeDocument/2006/relationships/slideLayout" Target="../slideLayouts/slideLayout2.xml"/><Relationship Id="rId7" Type="http://schemas.openxmlformats.org/officeDocument/2006/relationships/notesSlide" Target="../notesSlides/notesSlide13.xml"/><Relationship Id="rId8" Type="http://schemas.openxmlformats.org/officeDocument/2006/relationships/image" Target="../media/image23.png"/><Relationship Id="rId9" Type="http://schemas.openxmlformats.org/officeDocument/2006/relationships/image" Target="../media/image24.png"/><Relationship Id="rId10" Type="http://schemas.openxmlformats.org/officeDocument/2006/relationships/oleObject" Target="../embeddings/oleObject1.bin"/><Relationship Id="rId11" Type="http://schemas.openxmlformats.org/officeDocument/2006/relationships/image" Target="../media/image22.emf"/><Relationship Id="rId1" Type="http://schemas.openxmlformats.org/officeDocument/2006/relationships/vmlDrawing" Target="../drawings/vmlDrawing1.vml"/><Relationship Id="rId2" Type="http://schemas.microsoft.com/office/2007/relationships/media" Target="../media/media3.mp4"/></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14.xml"/><Relationship Id="rId5" Type="http://schemas.openxmlformats.org/officeDocument/2006/relationships/image" Target="../media/image25.png"/><Relationship Id="rId1" Type="http://schemas.microsoft.com/office/2007/relationships/media" Target="../media/media5.avi"/><Relationship Id="rId2" Type="http://schemas.openxmlformats.org/officeDocument/2006/relationships/video" Target="../media/media5.avi"/></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15.xml"/><Relationship Id="rId5" Type="http://schemas.openxmlformats.org/officeDocument/2006/relationships/image" Target="../media/image26.png"/><Relationship Id="rId1" Type="http://schemas.microsoft.com/office/2007/relationships/media" Target="../media/media6.avi"/><Relationship Id="rId2" Type="http://schemas.openxmlformats.org/officeDocument/2006/relationships/video" Target="../media/media6.avi"/></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4.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27.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5.tiff"/><Relationship Id="rId5" Type="http://schemas.openxmlformats.org/officeDocument/2006/relationships/image" Target="../media/image6.tiff"/><Relationship Id="rId6" Type="http://schemas.openxmlformats.org/officeDocument/2006/relationships/image" Target="../media/image7.png"/><Relationship Id="rId7" Type="http://schemas.microsoft.com/office/2007/relationships/hdphoto" Target="../media/hdphoto1.wdp"/><Relationship Id="rId8" Type="http://schemas.openxmlformats.org/officeDocument/2006/relationships/image" Target="../media/image8.png"/><Relationship Id="rId1" Type="http://schemas.microsoft.com/office/2007/relationships/media" Target="../media/media1.wmv"/><Relationship Id="rId2" Type="http://schemas.openxmlformats.org/officeDocument/2006/relationships/video" Target="../media/media1.wmv"/></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8.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12.png"/><Relationship Id="rId1" Type="http://schemas.microsoft.com/office/2007/relationships/media" Target="../media/media2.mp4"/><Relationship Id="rId2" Type="http://schemas.openxmlformats.org/officeDocument/2006/relationships/video" Target="../media/media2.mp4"/></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87233" y="1903554"/>
            <a:ext cx="7848600" cy="588819"/>
          </a:xfrm>
        </p:spPr>
        <p:txBody>
          <a:bodyPr/>
          <a:lstStyle/>
          <a:p>
            <a:r>
              <a:rPr lang="en-US" sz="3600" b="0" cap="small" dirty="0" smtClean="0"/>
              <a:t>Synthesis of Temporal </a:t>
            </a:r>
            <a:r>
              <a:rPr lang="en-US" sz="3600" b="0" cap="small" dirty="0"/>
              <a:t>Logic Testers </a:t>
            </a:r>
            <a:r>
              <a:rPr lang="en-US" sz="3600" b="0" cap="small" dirty="0" smtClean="0"/>
              <a:t>for</a:t>
            </a:r>
            <a:endParaRPr lang="en-US" sz="3600" b="0" cap="small" dirty="0"/>
          </a:p>
        </p:txBody>
      </p:sp>
      <p:sp>
        <p:nvSpPr>
          <p:cNvPr id="3" name="Subtitle 2"/>
          <p:cNvSpPr>
            <a:spLocks noGrp="1"/>
          </p:cNvSpPr>
          <p:nvPr>
            <p:ph type="subTitle" idx="1"/>
          </p:nvPr>
        </p:nvSpPr>
        <p:spPr>
          <a:xfrm>
            <a:off x="387233" y="3615648"/>
            <a:ext cx="7848600" cy="636775"/>
          </a:xfrm>
        </p:spPr>
        <p:txBody>
          <a:bodyPr>
            <a:normAutofit/>
          </a:bodyPr>
          <a:lstStyle/>
          <a:p>
            <a:r>
              <a:rPr lang="en-US" b="1" dirty="0"/>
              <a:t>Garvit </a:t>
            </a:r>
            <a:r>
              <a:rPr lang="en-US" b="1" dirty="0" smtClean="0"/>
              <a:t>Juniwal</a:t>
            </a:r>
            <a:r>
              <a:rPr lang="en-US" b="1" baseline="30000" dirty="0" smtClean="0"/>
              <a:t>1</a:t>
            </a:r>
            <a:r>
              <a:rPr lang="en-US" dirty="0" smtClean="0"/>
              <a:t>, Alex </a:t>
            </a:r>
            <a:r>
              <a:rPr lang="en-US" dirty="0"/>
              <a:t>Donze</a:t>
            </a:r>
            <a:r>
              <a:rPr lang="en-US" baseline="30000" dirty="0" smtClean="0"/>
              <a:t>1</a:t>
            </a:r>
            <a:r>
              <a:rPr lang="en-US" dirty="0" smtClean="0"/>
              <a:t>, </a:t>
            </a:r>
            <a:r>
              <a:rPr lang="en-US" dirty="0"/>
              <a:t>Jeff </a:t>
            </a:r>
            <a:r>
              <a:rPr lang="en-US" dirty="0" smtClean="0"/>
              <a:t>Jensen</a:t>
            </a:r>
            <a:r>
              <a:rPr lang="en-US" baseline="30000" dirty="0" smtClean="0"/>
              <a:t>2</a:t>
            </a:r>
            <a:r>
              <a:rPr lang="en-US" dirty="0" smtClean="0"/>
              <a:t>,</a:t>
            </a:r>
            <a:r>
              <a:rPr lang="en-US" baseline="30000" dirty="0" smtClean="0"/>
              <a:t> </a:t>
            </a:r>
            <a:r>
              <a:rPr lang="en-US" dirty="0" smtClean="0"/>
              <a:t>Sanjit A. Seshia</a:t>
            </a:r>
            <a:r>
              <a:rPr lang="en-US" baseline="30000" dirty="0" smtClean="0"/>
              <a:t>1</a:t>
            </a:r>
            <a:endParaRPr lang="en-US" i="1" dirty="0"/>
          </a:p>
        </p:txBody>
      </p:sp>
      <p:sp>
        <p:nvSpPr>
          <p:cNvPr id="6" name="Subtitle 2"/>
          <p:cNvSpPr txBox="1">
            <a:spLocks/>
          </p:cNvSpPr>
          <p:nvPr/>
        </p:nvSpPr>
        <p:spPr>
          <a:xfrm>
            <a:off x="387232" y="4314159"/>
            <a:ext cx="4977361" cy="713370"/>
          </a:xfrm>
          <a:prstGeom prst="rect">
            <a:avLst/>
          </a:prstGeom>
        </p:spPr>
        <p:txBody>
          <a:bodyPr vert="horz" lIns="91440" tIns="45720" rIns="91440" bIns="45720" rtlCol="0">
            <a:normAutofit/>
          </a:bodyPr>
          <a:lstStyle>
            <a:lvl1pPr marL="0" indent="0" algn="l" defTabSz="914400" rtl="0" eaLnBrk="1" latinLnBrk="0" hangingPunct="1">
              <a:spcBef>
                <a:spcPct val="20000"/>
              </a:spcBef>
              <a:buClr>
                <a:schemeClr val="accent1"/>
              </a:buClr>
              <a:buSzPct val="85000"/>
              <a:buFont typeface="Arial" pitchFamily="34" charset="0"/>
              <a:buNone/>
              <a:defRPr sz="2400" kern="1200">
                <a:solidFill>
                  <a:schemeClr val="tx1">
                    <a:lumMod val="75000"/>
                    <a:lumOff val="25000"/>
                  </a:schemeClr>
                </a:solidFill>
                <a:latin typeface="+mn-lt"/>
                <a:ea typeface="+mn-ea"/>
                <a:cs typeface="+mn-cs"/>
              </a:defRPr>
            </a:lvl1pPr>
            <a:lvl2pPr marL="457200" indent="0" algn="ctr" defTabSz="914400" rtl="0" eaLnBrk="1" latinLnBrk="0" hangingPunct="1">
              <a:spcBef>
                <a:spcPct val="20000"/>
              </a:spcBef>
              <a:buClr>
                <a:schemeClr val="accent1"/>
              </a:buClr>
              <a:buSzPct val="85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spcBef>
                <a:spcPct val="20000"/>
              </a:spcBef>
              <a:buClr>
                <a:schemeClr val="accent1"/>
              </a:buClr>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spcBef>
                <a:spcPct val="20000"/>
              </a:spcBef>
              <a:buClr>
                <a:schemeClr val="accent1"/>
              </a:buClr>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spcBef>
                <a:spcPct val="20000"/>
              </a:spcBef>
              <a:buClr>
                <a:schemeClr val="accent1"/>
              </a:buClr>
              <a:buSzPct val="100000"/>
              <a:buFont typeface="Arial" pitchFamily="34" charset="0"/>
              <a:buNone/>
              <a:defRPr sz="1400" kern="1200" baseline="0">
                <a:solidFill>
                  <a:schemeClr val="tx1">
                    <a:tint val="75000"/>
                  </a:schemeClr>
                </a:solidFill>
                <a:latin typeface="+mn-lt"/>
                <a:ea typeface="+mn-ea"/>
                <a:cs typeface="+mn-cs"/>
              </a:defRPr>
            </a:lvl5pPr>
            <a:lvl6pPr marL="2286000" indent="0" algn="ctr" defTabSz="914400" rtl="0" eaLnBrk="1" latinLnBrk="0" hangingPunct="1">
              <a:spcBef>
                <a:spcPct val="20000"/>
              </a:spcBef>
              <a:buClr>
                <a:schemeClr val="accent1"/>
              </a:buClr>
              <a:buFont typeface="Arial" pitchFamily="34" charset="0"/>
              <a:buNone/>
              <a:defRPr sz="1300" kern="1200">
                <a:solidFill>
                  <a:schemeClr val="tx1">
                    <a:tint val="75000"/>
                  </a:schemeClr>
                </a:solidFill>
                <a:latin typeface="+mn-lt"/>
                <a:ea typeface="+mn-ea"/>
                <a:cs typeface="+mn-cs"/>
              </a:defRPr>
            </a:lvl6pPr>
            <a:lvl7pPr marL="2743200" indent="0" algn="ctr" defTabSz="914400" rtl="0" eaLnBrk="1" latinLnBrk="0" hangingPunct="1">
              <a:spcBef>
                <a:spcPct val="20000"/>
              </a:spcBef>
              <a:buClr>
                <a:schemeClr val="accent1"/>
              </a:buClr>
              <a:buFont typeface="Arial" pitchFamily="34" charset="0"/>
              <a:buNone/>
              <a:defRPr sz="1300" kern="1200">
                <a:solidFill>
                  <a:schemeClr val="tx1">
                    <a:tint val="75000"/>
                  </a:schemeClr>
                </a:solidFill>
                <a:latin typeface="+mn-lt"/>
                <a:ea typeface="+mn-ea"/>
                <a:cs typeface="+mn-cs"/>
              </a:defRPr>
            </a:lvl7pPr>
            <a:lvl8pPr marL="3200400" indent="0" algn="ctr" defTabSz="914400" rtl="0" eaLnBrk="1" latinLnBrk="0" hangingPunct="1">
              <a:spcBef>
                <a:spcPct val="20000"/>
              </a:spcBef>
              <a:buClr>
                <a:schemeClr val="accent1"/>
              </a:buClr>
              <a:buFont typeface="Arial" pitchFamily="34" charset="0"/>
              <a:buNone/>
              <a:defRPr sz="1300" kern="1200">
                <a:solidFill>
                  <a:schemeClr val="tx1">
                    <a:tint val="75000"/>
                  </a:schemeClr>
                </a:solidFill>
                <a:latin typeface="+mn-lt"/>
                <a:ea typeface="+mn-ea"/>
                <a:cs typeface="+mn-cs"/>
              </a:defRPr>
            </a:lvl8pPr>
            <a:lvl9pPr marL="3657600" indent="0" algn="ctr" defTabSz="914400" rtl="0" eaLnBrk="1" latinLnBrk="0" hangingPunct="1">
              <a:spcBef>
                <a:spcPct val="20000"/>
              </a:spcBef>
              <a:buClr>
                <a:schemeClr val="accent1"/>
              </a:buClr>
              <a:buFont typeface="Arial" pitchFamily="34" charset="0"/>
              <a:buNone/>
              <a:defRPr sz="1300" kern="1200">
                <a:solidFill>
                  <a:schemeClr val="tx1">
                    <a:tint val="75000"/>
                  </a:schemeClr>
                </a:solidFill>
                <a:latin typeface="+mn-lt"/>
                <a:ea typeface="+mn-ea"/>
                <a:cs typeface="+mn-cs"/>
              </a:defRPr>
            </a:lvl9pPr>
          </a:lstStyle>
          <a:p>
            <a:r>
              <a:rPr lang="en-US" sz="2000" i="1" baseline="30000" dirty="0" smtClean="0"/>
              <a:t>1</a:t>
            </a:r>
            <a:r>
              <a:rPr lang="en-US" sz="2000" i="1" dirty="0" smtClean="0"/>
              <a:t>UC Berkeley       </a:t>
            </a:r>
            <a:r>
              <a:rPr lang="en-US" sz="2000" i="1" baseline="30000" dirty="0" smtClean="0"/>
              <a:t>2</a:t>
            </a:r>
            <a:r>
              <a:rPr lang="en-US" sz="2000" i="1" dirty="0" smtClean="0"/>
              <a:t>National Instruments</a:t>
            </a:r>
            <a:endParaRPr lang="en-US" sz="2000" i="1" dirty="0"/>
          </a:p>
        </p:txBody>
      </p:sp>
      <p:sp>
        <p:nvSpPr>
          <p:cNvPr id="4" name="Slide Number Placeholder 3"/>
          <p:cNvSpPr>
            <a:spLocks noGrp="1"/>
          </p:cNvSpPr>
          <p:nvPr>
            <p:ph type="sldNum" sz="quarter" idx="12"/>
          </p:nvPr>
        </p:nvSpPr>
        <p:spPr>
          <a:xfrm>
            <a:off x="7539913" y="18288"/>
            <a:ext cx="1066800" cy="329184"/>
          </a:xfrm>
        </p:spPr>
        <p:txBody>
          <a:bodyPr/>
          <a:lstStyle/>
          <a:p>
            <a:fld id="{DF3EE5D0-F792-5040-8CBB-53BBA783D261}" type="slidenum">
              <a:rPr lang="en-US" smtClean="0"/>
              <a:t>1</a:t>
            </a:fld>
            <a:endParaRPr lang="en-US" dirty="0"/>
          </a:p>
        </p:txBody>
      </p:sp>
      <p:sp>
        <p:nvSpPr>
          <p:cNvPr id="7" name="Title 1"/>
          <p:cNvSpPr txBox="1">
            <a:spLocks/>
          </p:cNvSpPr>
          <p:nvPr/>
        </p:nvSpPr>
        <p:spPr>
          <a:xfrm>
            <a:off x="387232" y="2562989"/>
            <a:ext cx="8947291" cy="616629"/>
          </a:xfrm>
          <a:prstGeom prst="rect">
            <a:avLst/>
          </a:prstGeom>
        </p:spPr>
        <p:txBody>
          <a:bodyPr vert="horz" lIns="91440" tIns="45720" rIns="91440" bIns="45720" rtlCol="0" anchor="b">
            <a:noAutofit/>
          </a:bodyPr>
          <a:lstStyle>
            <a:lvl1pPr algn="l" defTabSz="914400" rtl="0" eaLnBrk="1" latinLnBrk="0" hangingPunct="1">
              <a:spcBef>
                <a:spcPct val="0"/>
              </a:spcBef>
              <a:buNone/>
              <a:defRPr sz="5400" kern="1200" cap="all" spc="-100" baseline="0">
                <a:solidFill>
                  <a:schemeClr val="tx2"/>
                </a:solidFill>
                <a:latin typeface="+mj-lt"/>
                <a:ea typeface="+mj-ea"/>
                <a:cs typeface="+mj-cs"/>
              </a:defRPr>
            </a:lvl1pPr>
          </a:lstStyle>
          <a:p>
            <a:r>
              <a:rPr lang="en-US" sz="3600" b="1" cap="small" dirty="0" smtClean="0"/>
              <a:t>Auto-Grading A Cyber-Physical Systems Lab</a:t>
            </a:r>
            <a:endParaRPr lang="en-US" sz="3600" b="1" cap="small" dirty="0"/>
          </a:p>
        </p:txBody>
      </p:sp>
      <p:sp>
        <p:nvSpPr>
          <p:cNvPr id="8" name="Title 1"/>
          <p:cNvSpPr txBox="1">
            <a:spLocks/>
          </p:cNvSpPr>
          <p:nvPr/>
        </p:nvSpPr>
        <p:spPr>
          <a:xfrm>
            <a:off x="387233" y="1234641"/>
            <a:ext cx="7848600" cy="588819"/>
          </a:xfrm>
          <a:prstGeom prst="rect">
            <a:avLst/>
          </a:prstGeom>
        </p:spPr>
        <p:txBody>
          <a:bodyPr vert="horz" lIns="91440" tIns="45720" rIns="91440" bIns="45720" rtlCol="0" anchor="b">
            <a:noAutofit/>
          </a:bodyPr>
          <a:lstStyle>
            <a:lvl1pPr algn="l" defTabSz="914400" rtl="0" eaLnBrk="1" latinLnBrk="0" hangingPunct="1">
              <a:spcBef>
                <a:spcPct val="0"/>
              </a:spcBef>
              <a:buNone/>
              <a:defRPr sz="5400" kern="1200" cap="all" spc="-100" baseline="0">
                <a:solidFill>
                  <a:schemeClr val="tx2"/>
                </a:solidFill>
                <a:latin typeface="+mj-lt"/>
                <a:ea typeface="+mj-ea"/>
                <a:cs typeface="+mj-cs"/>
              </a:defRPr>
            </a:lvl1pPr>
          </a:lstStyle>
          <a:p>
            <a:r>
              <a:rPr lang="en-US" sz="4400" b="1" cap="small" dirty="0" smtClean="0"/>
              <a:t>CPSGrader</a:t>
            </a:r>
            <a:endParaRPr lang="en-US" sz="4400" b="1" cap="small" dirty="0"/>
          </a:p>
        </p:txBody>
      </p:sp>
      <p:pic>
        <p:nvPicPr>
          <p:cNvPr id="9" name="Picture 5" descr="ucbseal"/>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7232" y="4765919"/>
            <a:ext cx="1295400" cy="1295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183477" y="4980091"/>
            <a:ext cx="2235708" cy="566433"/>
          </a:xfrm>
          <a:prstGeom prst="rect">
            <a:avLst/>
          </a:prstGeom>
        </p:spPr>
      </p:pic>
      <p:sp>
        <p:nvSpPr>
          <p:cNvPr id="11" name="TextBox 10"/>
          <p:cNvSpPr txBox="1"/>
          <p:nvPr/>
        </p:nvSpPr>
        <p:spPr>
          <a:xfrm>
            <a:off x="2725070" y="6061319"/>
            <a:ext cx="3724096" cy="461665"/>
          </a:xfrm>
          <a:prstGeom prst="rect">
            <a:avLst/>
          </a:prstGeom>
          <a:noFill/>
        </p:spPr>
        <p:txBody>
          <a:bodyPr wrap="none" rtlCol="0">
            <a:spAutoFit/>
          </a:bodyPr>
          <a:lstStyle/>
          <a:p>
            <a:r>
              <a:rPr lang="en-US" sz="2400" b="1" dirty="0" smtClean="0">
                <a:solidFill>
                  <a:schemeClr val="accent2">
                    <a:lumMod val="75000"/>
                    <a:lumOff val="25000"/>
                  </a:schemeClr>
                </a:solidFill>
                <a:latin typeface="+mn-lt"/>
              </a:rPr>
              <a:t>http://www.</a:t>
            </a:r>
            <a:r>
              <a:rPr lang="en-US" sz="2400" b="1" dirty="0" smtClean="0">
                <a:solidFill>
                  <a:schemeClr val="accent2">
                    <a:lumMod val="75000"/>
                    <a:lumOff val="25000"/>
                  </a:schemeClr>
                </a:solidFill>
              </a:rPr>
              <a:t>cpsg</a:t>
            </a:r>
            <a:r>
              <a:rPr lang="en-US" sz="2400" b="1" dirty="0" smtClean="0">
                <a:solidFill>
                  <a:schemeClr val="accent2">
                    <a:lumMod val="75000"/>
                    <a:lumOff val="25000"/>
                  </a:schemeClr>
                </a:solidFill>
                <a:latin typeface="+mn-lt"/>
              </a:rPr>
              <a:t>rader.org/</a:t>
            </a:r>
          </a:p>
        </p:txBody>
      </p:sp>
      <p:sp>
        <p:nvSpPr>
          <p:cNvPr id="12" name="TextBox 11"/>
          <p:cNvSpPr txBox="1"/>
          <p:nvPr/>
        </p:nvSpPr>
        <p:spPr>
          <a:xfrm>
            <a:off x="6045059" y="4456871"/>
            <a:ext cx="2190774" cy="523220"/>
          </a:xfrm>
          <a:prstGeom prst="rect">
            <a:avLst/>
          </a:prstGeom>
          <a:noFill/>
        </p:spPr>
        <p:txBody>
          <a:bodyPr wrap="none" rtlCol="0">
            <a:spAutoFit/>
          </a:bodyPr>
          <a:lstStyle/>
          <a:p>
            <a:pPr algn="ctr"/>
            <a:r>
              <a:rPr lang="en-US" sz="2800" dirty="0" smtClean="0">
                <a:latin typeface="Calibri"/>
                <a:cs typeface="Calibri"/>
              </a:rPr>
              <a:t>ESWEEK 2014</a:t>
            </a:r>
          </a:p>
        </p:txBody>
      </p:sp>
    </p:spTree>
    <p:extLst>
      <p:ext uri="{BB962C8B-B14F-4D97-AF65-F5344CB8AC3E}">
        <p14:creationId xmlns:p14="http://schemas.microsoft.com/office/powerpoint/2010/main" val="2067000961"/>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xmlns:p14="http://schemas.microsoft.com/office/powerpoint/2010/main">
        <p:cut/>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Fault Detection via Test</a:t>
            </a:r>
            <a:endParaRPr lang="en-US" dirty="0"/>
          </a:p>
        </p:txBody>
      </p:sp>
      <p:sp>
        <p:nvSpPr>
          <p:cNvPr id="3" name="Content Placeholder 2"/>
          <p:cNvSpPr>
            <a:spLocks noGrp="1"/>
          </p:cNvSpPr>
          <p:nvPr>
            <p:ph idx="1"/>
          </p:nvPr>
        </p:nvSpPr>
        <p:spPr>
          <a:xfrm>
            <a:off x="457200" y="1600199"/>
            <a:ext cx="8229600" cy="2541776"/>
          </a:xfrm>
        </p:spPr>
        <p:txBody>
          <a:bodyPr>
            <a:normAutofit lnSpcReduction="10000"/>
          </a:bodyPr>
          <a:lstStyle/>
          <a:p>
            <a:r>
              <a:rPr lang="en-US" b="1" i="1" dirty="0">
                <a:solidFill>
                  <a:srgbClr val="0000FF"/>
                </a:solidFill>
              </a:rPr>
              <a:t>Test</a:t>
            </a:r>
            <a:r>
              <a:rPr lang="en-US" dirty="0"/>
              <a:t>: Environment + </a:t>
            </a:r>
            <a:r>
              <a:rPr lang="en-US" dirty="0" smtClean="0"/>
              <a:t>Monitor</a:t>
            </a:r>
            <a:endParaRPr lang="en-US" i="1" dirty="0" smtClean="0"/>
          </a:p>
          <a:p>
            <a:r>
              <a:rPr lang="en-US" b="1" i="1" dirty="0" smtClean="0">
                <a:solidFill>
                  <a:srgbClr val="0000FF"/>
                </a:solidFill>
              </a:rPr>
              <a:t>Environment</a:t>
            </a:r>
            <a:r>
              <a:rPr lang="en-US" dirty="0"/>
              <a:t>: Arena composed of obstacles and </a:t>
            </a:r>
            <a:r>
              <a:rPr lang="en-US" dirty="0" smtClean="0"/>
              <a:t>hills, dynamic input 	stimuli, initial conditions </a:t>
            </a:r>
            <a:endParaRPr lang="en-US" dirty="0"/>
          </a:p>
          <a:p>
            <a:r>
              <a:rPr lang="en-US" b="1" i="1" dirty="0">
                <a:solidFill>
                  <a:srgbClr val="0000FF"/>
                </a:solidFill>
              </a:rPr>
              <a:t>Monitor</a:t>
            </a:r>
            <a:r>
              <a:rPr lang="en-US" dirty="0"/>
              <a:t>: </a:t>
            </a:r>
            <a:r>
              <a:rPr lang="en-US" dirty="0" smtClean="0"/>
              <a:t>STL formula </a:t>
            </a:r>
            <a:r>
              <a:rPr lang="en-US" dirty="0"/>
              <a:t>that </a:t>
            </a:r>
            <a:r>
              <a:rPr lang="en-US" dirty="0" smtClean="0"/>
              <a:t>captures presence </a:t>
            </a:r>
            <a:r>
              <a:rPr lang="en-US" dirty="0"/>
              <a:t>of fault in a trace</a:t>
            </a:r>
          </a:p>
          <a:p>
            <a:pPr marL="0" indent="0">
              <a:spcBef>
                <a:spcPts val="1776"/>
              </a:spcBef>
              <a:buNone/>
            </a:pPr>
            <a:r>
              <a:rPr lang="en-US" dirty="0" smtClean="0"/>
              <a:t>A </a:t>
            </a:r>
            <a:r>
              <a:rPr lang="en-US" dirty="0"/>
              <a:t>test is </a:t>
            </a:r>
            <a:r>
              <a:rPr lang="en-US" i="1" dirty="0" smtClean="0">
                <a:solidFill>
                  <a:srgbClr val="0000FF"/>
                </a:solidFill>
              </a:rPr>
              <a:t>triggered</a:t>
            </a:r>
            <a:r>
              <a:rPr lang="en-US" dirty="0" smtClean="0">
                <a:solidFill>
                  <a:srgbClr val="0000FF"/>
                </a:solidFill>
              </a:rPr>
              <a:t> </a:t>
            </a:r>
            <a:r>
              <a:rPr lang="en-US" dirty="0"/>
              <a:t>by a </a:t>
            </a:r>
            <a:r>
              <a:rPr lang="en-US" dirty="0" smtClean="0"/>
              <a:t>controller if </a:t>
            </a:r>
            <a:r>
              <a:rPr lang="en-US" dirty="0"/>
              <a:t>the </a:t>
            </a:r>
            <a:r>
              <a:rPr lang="en-US" dirty="0" smtClean="0"/>
              <a:t>fault property holds on the simulation trace in the environment.</a:t>
            </a:r>
            <a:endParaRPr lang="en-US" dirty="0"/>
          </a:p>
        </p:txBody>
      </p:sp>
      <p:sp>
        <p:nvSpPr>
          <p:cNvPr id="4" name="Slide Number Placeholder 3"/>
          <p:cNvSpPr>
            <a:spLocks noGrp="1"/>
          </p:cNvSpPr>
          <p:nvPr>
            <p:ph type="sldNum" sz="quarter" idx="12"/>
          </p:nvPr>
        </p:nvSpPr>
        <p:spPr/>
        <p:txBody>
          <a:bodyPr/>
          <a:lstStyle/>
          <a:p>
            <a:fld id="{DF3EE5D0-F792-5040-8CBB-53BBA783D261}" type="slidenum">
              <a:rPr lang="en-US" smtClean="0"/>
              <a:t>10</a:t>
            </a:fld>
            <a:endParaRPr lang="en-US"/>
          </a:p>
        </p:txBody>
      </p:sp>
      <p:sp>
        <p:nvSpPr>
          <p:cNvPr id="9" name="Cube 8"/>
          <p:cNvSpPr/>
          <p:nvPr/>
        </p:nvSpPr>
        <p:spPr bwMode="auto">
          <a:xfrm>
            <a:off x="269428" y="4308080"/>
            <a:ext cx="3675779" cy="1677009"/>
          </a:xfrm>
          <a:prstGeom prst="cube">
            <a:avLst>
              <a:gd name="adj" fmla="val 91379"/>
            </a:avLst>
          </a:prstGeom>
          <a:ln>
            <a:headEnd type="none" w="med" len="med"/>
            <a:tailEnd type="none" w="med" len="med"/>
          </a:ln>
        </p:spPr>
        <p:style>
          <a:lnRef idx="1">
            <a:schemeClr val="dk1"/>
          </a:lnRef>
          <a:fillRef idx="2">
            <a:schemeClr val="dk1"/>
          </a:fillRef>
          <a:effectRef idx="1">
            <a:schemeClr val="dk1"/>
          </a:effectRef>
          <a:fontRef idx="minor">
            <a:schemeClr val="dk1"/>
          </a:fontRef>
        </p:style>
        <p:txBody>
          <a:bodyPr vert="horz" wrap="square" lIns="91440" tIns="45720" rIns="91440" bIns="45720" numCol="1" rtlCol="0" anchor="t" anchorCtr="0" compatLnSpc="1">
            <a:prstTxWarp prst="textNoShape">
              <a:avLst/>
            </a:prstTxWarp>
          </a:bodyPr>
          <a:lstStyle>
            <a:lvl1pPr>
              <a:defRPr>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kern="1200" cap="none" normalizeH="0" baseline="0" dirty="0" smtClean="0">
                <a:ln>
                  <a:noFill/>
                </a:ln>
                <a:solidFill>
                  <a:schemeClr val="tx1"/>
                </a:solidFill>
                <a:effectLst/>
                <a:latin typeface="Times New Roman" pitchFamily="28" charset="0"/>
              </a:rPr>
              <a:t>    </a:t>
            </a:r>
          </a:p>
        </p:txBody>
      </p:sp>
      <p:pic>
        <p:nvPicPr>
          <p:cNvPr id="10" name="Picture 9"/>
          <p:cNvPicPr>
            <a:picLocks noChangeAspect="1"/>
          </p:cNvPicPr>
          <p:nvPr/>
        </p:nvPicPr>
        <p:blipFill>
          <a:blip r:embed="rId3"/>
          <a:stretch>
            <a:fillRect/>
          </a:stretch>
        </p:blipFill>
        <p:spPr>
          <a:xfrm>
            <a:off x="478099" y="5007218"/>
            <a:ext cx="715267" cy="1269089"/>
          </a:xfrm>
          <a:prstGeom prst="rect">
            <a:avLst/>
          </a:prstGeom>
        </p:spPr>
      </p:pic>
      <p:cxnSp>
        <p:nvCxnSpPr>
          <p:cNvPr id="11" name="Straight Connector 10"/>
          <p:cNvCxnSpPr>
            <a:stCxn id="9" idx="5"/>
          </p:cNvCxnSpPr>
          <p:nvPr/>
        </p:nvCxnSpPr>
        <p:spPr bwMode="auto">
          <a:xfrm>
            <a:off x="3945207" y="4380367"/>
            <a:ext cx="0" cy="1566662"/>
          </a:xfrm>
          <a:prstGeom prst="line">
            <a:avLst/>
          </a:prstGeom>
          <a:ln>
            <a:prstDash val="dash"/>
            <a:headEnd type="arrow" w="med" len="med"/>
            <a:tailEnd type="arrow" w="med" len="med"/>
          </a:ln>
        </p:spPr>
        <p:style>
          <a:lnRef idx="3">
            <a:schemeClr val="dk1"/>
          </a:lnRef>
          <a:fillRef idx="0">
            <a:schemeClr val="dk1"/>
          </a:fillRef>
          <a:effectRef idx="2">
            <a:schemeClr val="dk1"/>
          </a:effectRef>
          <a:fontRef idx="minor">
            <a:schemeClr val="tx1"/>
          </a:fontRef>
        </p:style>
      </p:cxnSp>
      <p:sp>
        <p:nvSpPr>
          <p:cNvPr id="12" name="TextBox 11"/>
          <p:cNvSpPr txBox="1"/>
          <p:nvPr/>
        </p:nvSpPr>
        <p:spPr>
          <a:xfrm>
            <a:off x="3273281" y="5253116"/>
            <a:ext cx="571454" cy="400110"/>
          </a:xfrm>
          <a:prstGeom prst="rect">
            <a:avLst/>
          </a:prstGeom>
          <a:noFill/>
        </p:spPr>
        <p:txBody>
          <a:bodyPr wrap="square" rtlCol="0">
            <a:spAutoFit/>
          </a:bodyPr>
          <a:lstStyle/>
          <a:p>
            <a:r>
              <a:rPr lang="en-US" sz="2000" b="0" kern="1200" dirty="0" smtClean="0">
                <a:solidFill>
                  <a:schemeClr val="bg1"/>
                </a:solidFill>
                <a:latin typeface="Century"/>
                <a:cs typeface="Century"/>
              </a:rPr>
              <a:t>0.5</a:t>
            </a:r>
          </a:p>
        </p:txBody>
      </p:sp>
      <p:sp>
        <p:nvSpPr>
          <p:cNvPr id="13" name="TextBox 12"/>
          <p:cNvSpPr txBox="1"/>
          <p:nvPr/>
        </p:nvSpPr>
        <p:spPr>
          <a:xfrm>
            <a:off x="4303130" y="4471917"/>
            <a:ext cx="405185" cy="769441"/>
          </a:xfrm>
          <a:prstGeom prst="rect">
            <a:avLst/>
          </a:prstGeom>
          <a:noFill/>
        </p:spPr>
        <p:txBody>
          <a:bodyPr wrap="square" rtlCol="0">
            <a:spAutoFit/>
          </a:bodyPr>
          <a:lstStyle/>
          <a:p>
            <a:r>
              <a:rPr lang="en-US" sz="4400" kern="1200" dirty="0" smtClean="0"/>
              <a:t>+</a:t>
            </a:r>
            <a:endParaRPr lang="en-US" sz="4400" kern="1200" dirty="0"/>
          </a:p>
        </p:txBody>
      </p:sp>
      <p:pic>
        <p:nvPicPr>
          <p:cNvPr id="14" name="Picture 13"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35844" y="4747111"/>
            <a:ext cx="3112962" cy="443466"/>
          </a:xfrm>
          <a:prstGeom prst="rect">
            <a:avLst/>
          </a:prstGeom>
        </p:spPr>
      </p:pic>
      <p:sp>
        <p:nvSpPr>
          <p:cNvPr id="5" name="TextBox 4"/>
          <p:cNvSpPr txBox="1"/>
          <p:nvPr/>
        </p:nvSpPr>
        <p:spPr>
          <a:xfrm>
            <a:off x="3421529" y="5190577"/>
            <a:ext cx="588623" cy="461665"/>
          </a:xfrm>
          <a:prstGeom prst="rect">
            <a:avLst/>
          </a:prstGeom>
          <a:noFill/>
        </p:spPr>
        <p:txBody>
          <a:bodyPr wrap="none" rtlCol="0">
            <a:spAutoFit/>
          </a:bodyPr>
          <a:lstStyle/>
          <a:p>
            <a:r>
              <a:rPr lang="en-US" sz="2400" dirty="0" smtClean="0">
                <a:latin typeface="Cambria"/>
                <a:cs typeface="Cambria"/>
              </a:rPr>
              <a:t>0.5</a:t>
            </a:r>
            <a:endParaRPr lang="en-US" sz="2400" dirty="0">
              <a:latin typeface="Cambria"/>
              <a:cs typeface="Cambria"/>
            </a:endParaRPr>
          </a:p>
        </p:txBody>
      </p:sp>
    </p:spTree>
    <p:extLst>
      <p:ext uri="{BB962C8B-B14F-4D97-AF65-F5344CB8AC3E}">
        <p14:creationId xmlns:p14="http://schemas.microsoft.com/office/powerpoint/2010/main" val="87429920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4"/>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2" grpId="0"/>
      <p:bldP spid="13" grpId="0"/>
      <p:bldP spid="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Are we done?</a:t>
            </a:r>
            <a:endParaRPr lang="en-US" dirty="0"/>
          </a:p>
        </p:txBody>
      </p:sp>
      <p:sp>
        <p:nvSpPr>
          <p:cNvPr id="3" name="Content Placeholder 2"/>
          <p:cNvSpPr>
            <a:spLocks noGrp="1"/>
          </p:cNvSpPr>
          <p:nvPr>
            <p:ph idx="1"/>
          </p:nvPr>
        </p:nvSpPr>
        <p:spPr>
          <a:xfrm>
            <a:off x="457200" y="1600200"/>
            <a:ext cx="8569022" cy="3788944"/>
          </a:xfrm>
        </p:spPr>
        <p:txBody>
          <a:bodyPr>
            <a:normAutofit/>
          </a:bodyPr>
          <a:lstStyle/>
          <a:p>
            <a:r>
              <a:rPr lang="en-US" dirty="0" smtClean="0">
                <a:solidFill>
                  <a:srgbClr val="0000FF"/>
                </a:solidFill>
              </a:rPr>
              <a:t>Grading should be robust to variations in environment and student solutions</a:t>
            </a:r>
          </a:p>
          <a:p>
            <a:pPr lvl="1"/>
            <a:r>
              <a:rPr lang="en-US" dirty="0" smtClean="0"/>
              <a:t>Time of climb depends on wheel speeds, strategy, initial heading direction</a:t>
            </a:r>
          </a:p>
          <a:p>
            <a:pPr lvl="1"/>
            <a:r>
              <a:rPr lang="en-US" dirty="0" smtClean="0"/>
              <a:t>Height of climb depends on ramp height and robot dimensions</a:t>
            </a:r>
            <a:endParaRPr lang="en-US" dirty="0"/>
          </a:p>
          <a:p>
            <a:endParaRPr lang="en-US" dirty="0" smtClean="0"/>
          </a:p>
          <a:p>
            <a:r>
              <a:rPr lang="en-US" dirty="0" smtClean="0"/>
              <a:t>Introduce parameters in environment and STL formula of a test to create a </a:t>
            </a:r>
            <a:r>
              <a:rPr lang="en-US" i="1" dirty="0" smtClean="0"/>
              <a:t>parameterized test</a:t>
            </a:r>
          </a:p>
          <a:p>
            <a:r>
              <a:rPr lang="en-US" dirty="0" smtClean="0"/>
              <a:t>Solve a </a:t>
            </a:r>
            <a:r>
              <a:rPr lang="en-US" i="1" dirty="0" smtClean="0"/>
              <a:t>parameter synthesis </a:t>
            </a:r>
            <a:r>
              <a:rPr lang="en-US" dirty="0" smtClean="0"/>
              <a:t>problem</a:t>
            </a:r>
            <a:r>
              <a:rPr lang="en-US" dirty="0"/>
              <a:t> </a:t>
            </a:r>
            <a:r>
              <a:rPr lang="en-US" dirty="0" smtClean="0"/>
              <a:t>to determine good values of parameters</a:t>
            </a:r>
            <a:endParaRPr lang="en-US" dirty="0"/>
          </a:p>
        </p:txBody>
      </p:sp>
      <p:sp>
        <p:nvSpPr>
          <p:cNvPr id="4" name="Slide Number Placeholder 3"/>
          <p:cNvSpPr>
            <a:spLocks noGrp="1"/>
          </p:cNvSpPr>
          <p:nvPr>
            <p:ph type="sldNum" sz="quarter" idx="12"/>
          </p:nvPr>
        </p:nvSpPr>
        <p:spPr/>
        <p:txBody>
          <a:bodyPr/>
          <a:lstStyle/>
          <a:p>
            <a:fld id="{DF3EE5D0-F792-5040-8CBB-53BBA783D261}" type="slidenum">
              <a:rPr lang="en-US" smtClean="0"/>
              <a:t>11</a:t>
            </a:fld>
            <a:endParaRPr lang="en-US"/>
          </a:p>
        </p:txBody>
      </p:sp>
      <p:pic>
        <p:nvPicPr>
          <p:cNvPr id="5" name="Picture 4" descr="z_vs_t_100_traces_env10.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24740" y="3212353"/>
            <a:ext cx="4812555" cy="3600823"/>
          </a:xfrm>
          <a:prstGeom prst="rect">
            <a:avLst/>
          </a:prstGeom>
        </p:spPr>
      </p:pic>
    </p:spTree>
    <p:extLst>
      <p:ext uri="{BB962C8B-B14F-4D97-AF65-F5344CB8AC3E}">
        <p14:creationId xmlns:p14="http://schemas.microsoft.com/office/powerpoint/2010/main" val="151265135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nodeType="clickEffect">
                                  <p:stCondLst>
                                    <p:cond delay="0"/>
                                  </p:stCondLst>
                                  <p:childTnLst>
                                    <p:set>
                                      <p:cBhvr>
                                        <p:cTn id="16" dur="1" fill="hold">
                                          <p:stCondLst>
                                            <p:cond delay="0"/>
                                          </p:stCondLst>
                                        </p:cTn>
                                        <p:tgtEl>
                                          <p:spTgt spid="5"/>
                                        </p:tgtEl>
                                        <p:attrNameLst>
                                          <p:attrName>style.visibility</p:attrName>
                                        </p:attrNameLst>
                                      </p:cBhvr>
                                      <p:to>
                                        <p:strVal val="hidden"/>
                                      </p:to>
                                    </p:set>
                                  </p:childTnLst>
                                </p:cTn>
                              </p:par>
                              <p:par>
                                <p:cTn id="17" presetID="1"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Parameterization</a:t>
            </a:r>
            <a:endParaRPr lang="en-US" dirty="0"/>
          </a:p>
        </p:txBody>
      </p:sp>
      <p:sp>
        <p:nvSpPr>
          <p:cNvPr id="3" name="Content Placeholder 2"/>
          <p:cNvSpPr>
            <a:spLocks noGrp="1"/>
          </p:cNvSpPr>
          <p:nvPr>
            <p:ph idx="1"/>
          </p:nvPr>
        </p:nvSpPr>
        <p:spPr>
          <a:xfrm>
            <a:off x="457200" y="1600200"/>
            <a:ext cx="8229600" cy="2435578"/>
          </a:xfrm>
        </p:spPr>
        <p:txBody>
          <a:bodyPr/>
          <a:lstStyle/>
          <a:p>
            <a:r>
              <a:rPr lang="en-US" b="1" i="1" dirty="0" smtClean="0">
                <a:solidFill>
                  <a:srgbClr val="0000FF"/>
                </a:solidFill>
              </a:rPr>
              <a:t>Parameterized Test</a:t>
            </a:r>
            <a:r>
              <a:rPr lang="en-US" i="1" dirty="0" smtClean="0"/>
              <a:t>:</a:t>
            </a:r>
            <a:r>
              <a:rPr lang="en-US" dirty="0" smtClean="0"/>
              <a:t> collection of tests over a </a:t>
            </a:r>
            <a:r>
              <a:rPr lang="en-US" i="1" dirty="0" smtClean="0">
                <a:solidFill>
                  <a:srgbClr val="0000FF"/>
                </a:solidFill>
              </a:rPr>
              <a:t>parameter space</a:t>
            </a:r>
            <a:endParaRPr lang="en-US" dirty="0">
              <a:solidFill>
                <a:srgbClr val="0000FF"/>
              </a:solidFill>
            </a:endParaRPr>
          </a:p>
          <a:p>
            <a:r>
              <a:rPr lang="en-US" b="1" i="1" dirty="0">
                <a:solidFill>
                  <a:srgbClr val="0000FF"/>
                </a:solidFill>
              </a:rPr>
              <a:t>F</a:t>
            </a:r>
            <a:r>
              <a:rPr lang="en-US" b="1" i="1" dirty="0" smtClean="0">
                <a:solidFill>
                  <a:srgbClr val="0000FF"/>
                </a:solidFill>
              </a:rPr>
              <a:t>ault Subspace</a:t>
            </a:r>
            <a:r>
              <a:rPr lang="en-US" b="1" dirty="0"/>
              <a:t>:</a:t>
            </a:r>
            <a:r>
              <a:rPr lang="en-US" dirty="0" smtClean="0"/>
              <a:t> </a:t>
            </a:r>
            <a:r>
              <a:rPr lang="en-US" dirty="0" smtClean="0">
                <a:solidFill>
                  <a:srgbClr val="0000FF"/>
                </a:solidFill>
              </a:rPr>
              <a:t>subset</a:t>
            </a:r>
            <a:r>
              <a:rPr lang="en-US" dirty="0" smtClean="0"/>
              <a:t> of parameter space that corresponds to tests that are </a:t>
            </a:r>
            <a:r>
              <a:rPr lang="en-US" dirty="0" smtClean="0">
                <a:solidFill>
                  <a:srgbClr val="0000FF"/>
                </a:solidFill>
              </a:rPr>
              <a:t>indicative of the fault</a:t>
            </a:r>
          </a:p>
          <a:p>
            <a:pPr lvl="1"/>
            <a:r>
              <a:rPr lang="en-US" sz="2400" dirty="0"/>
              <a:t>l</a:t>
            </a:r>
            <a:r>
              <a:rPr lang="en-US" sz="2400" dirty="0" smtClean="0"/>
              <a:t>abel a candidate solution as faulty </a:t>
            </a:r>
            <a:r>
              <a:rPr lang="en-US" sz="2400" dirty="0">
                <a:sym typeface="Wingdings"/>
              </a:rPr>
              <a:t>⇔</a:t>
            </a:r>
            <a:r>
              <a:rPr lang="en-US" sz="2400" dirty="0" smtClean="0">
                <a:sym typeface="Wingdings"/>
              </a:rPr>
              <a:t> </a:t>
            </a:r>
            <a:r>
              <a:rPr lang="en-US" sz="2400" dirty="0" smtClean="0">
                <a:solidFill>
                  <a:srgbClr val="0000FF"/>
                </a:solidFill>
                <a:sym typeface="Wingdings"/>
              </a:rPr>
              <a:t>at least one test </a:t>
            </a:r>
            <a:r>
              <a:rPr lang="en-US" sz="2400" dirty="0" smtClean="0">
                <a:sym typeface="Wingdings"/>
              </a:rPr>
              <a:t>in the fault subspace is triggered</a:t>
            </a:r>
            <a:endParaRPr lang="en-US" sz="2400" dirty="0"/>
          </a:p>
        </p:txBody>
      </p:sp>
      <p:sp>
        <p:nvSpPr>
          <p:cNvPr id="4" name="Slide Number Placeholder 3"/>
          <p:cNvSpPr>
            <a:spLocks noGrp="1"/>
          </p:cNvSpPr>
          <p:nvPr>
            <p:ph type="sldNum" sz="quarter" idx="12"/>
          </p:nvPr>
        </p:nvSpPr>
        <p:spPr/>
        <p:txBody>
          <a:bodyPr/>
          <a:lstStyle/>
          <a:p>
            <a:fld id="{DF3EE5D0-F792-5040-8CBB-53BBA783D261}" type="slidenum">
              <a:rPr lang="en-US" smtClean="0"/>
              <a:t>12</a:t>
            </a:fld>
            <a:endParaRPr lang="en-US"/>
          </a:p>
        </p:txBody>
      </p:sp>
      <p:sp>
        <p:nvSpPr>
          <p:cNvPr id="34" name="TextBox 33"/>
          <p:cNvSpPr txBox="1"/>
          <p:nvPr/>
        </p:nvSpPr>
        <p:spPr>
          <a:xfrm>
            <a:off x="4118274" y="4715999"/>
            <a:ext cx="405185" cy="769441"/>
          </a:xfrm>
          <a:prstGeom prst="rect">
            <a:avLst/>
          </a:prstGeom>
          <a:noFill/>
        </p:spPr>
        <p:txBody>
          <a:bodyPr wrap="square" rtlCol="0">
            <a:spAutoFit/>
          </a:bodyPr>
          <a:lstStyle/>
          <a:p>
            <a:r>
              <a:rPr lang="en-US" sz="4400" dirty="0"/>
              <a:t>+</a:t>
            </a:r>
          </a:p>
        </p:txBody>
      </p:sp>
      <p:sp>
        <p:nvSpPr>
          <p:cNvPr id="37" name="TextBox 36"/>
          <p:cNvSpPr txBox="1"/>
          <p:nvPr/>
        </p:nvSpPr>
        <p:spPr>
          <a:xfrm>
            <a:off x="6289973" y="5141709"/>
            <a:ext cx="405185" cy="769441"/>
          </a:xfrm>
          <a:prstGeom prst="rect">
            <a:avLst/>
          </a:prstGeom>
          <a:noFill/>
        </p:spPr>
        <p:txBody>
          <a:bodyPr wrap="square" rtlCol="0">
            <a:spAutoFit/>
          </a:bodyPr>
          <a:lstStyle/>
          <a:p>
            <a:r>
              <a:rPr lang="en-US" sz="4400" dirty="0"/>
              <a:t>+</a:t>
            </a:r>
          </a:p>
        </p:txBody>
      </p:sp>
      <p:sp>
        <p:nvSpPr>
          <p:cNvPr id="39" name="TextBox 38"/>
          <p:cNvSpPr txBox="1"/>
          <p:nvPr/>
        </p:nvSpPr>
        <p:spPr>
          <a:xfrm>
            <a:off x="4118274" y="3639463"/>
            <a:ext cx="2793027" cy="646331"/>
          </a:xfrm>
          <a:prstGeom prst="rect">
            <a:avLst/>
          </a:prstGeom>
          <a:noFill/>
        </p:spPr>
        <p:txBody>
          <a:bodyPr wrap="none" rtlCol="0">
            <a:spAutoFit/>
          </a:bodyPr>
          <a:lstStyle/>
          <a:p>
            <a:r>
              <a:rPr lang="en-US" sz="3600" b="1" dirty="0" smtClean="0"/>
              <a:t>Test Bench</a:t>
            </a:r>
            <a:endParaRPr lang="en-US" sz="3600" b="1" dirty="0"/>
          </a:p>
        </p:txBody>
      </p:sp>
      <p:sp>
        <p:nvSpPr>
          <p:cNvPr id="40" name="Cube 39"/>
          <p:cNvSpPr/>
          <p:nvPr/>
        </p:nvSpPr>
        <p:spPr bwMode="auto">
          <a:xfrm>
            <a:off x="269428" y="4308080"/>
            <a:ext cx="3675779" cy="1677009"/>
          </a:xfrm>
          <a:prstGeom prst="cube">
            <a:avLst>
              <a:gd name="adj" fmla="val 91379"/>
            </a:avLst>
          </a:prstGeom>
          <a:ln>
            <a:headEnd type="none" w="med" len="med"/>
            <a:tailEnd type="none" w="med" len="med"/>
          </a:ln>
        </p:spPr>
        <p:style>
          <a:lnRef idx="1">
            <a:schemeClr val="dk1"/>
          </a:lnRef>
          <a:fillRef idx="2">
            <a:schemeClr val="dk1"/>
          </a:fillRef>
          <a:effectRef idx="1">
            <a:schemeClr val="dk1"/>
          </a:effectRef>
          <a:fontRef idx="minor">
            <a:schemeClr val="dk1"/>
          </a:fontRef>
        </p:style>
        <p:txBody>
          <a:bodyPr vert="horz" wrap="square" lIns="91440" tIns="45720" rIns="91440" bIns="45720" numCol="1" rtlCol="0" anchor="t" anchorCtr="0" compatLnSpc="1">
            <a:prstTxWarp prst="textNoShape">
              <a:avLst/>
            </a:prstTxWarp>
          </a:bodyPr>
          <a:lstStyle>
            <a:lvl1pPr>
              <a:defRPr>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kern="1200" cap="none" normalizeH="0" baseline="0" dirty="0" smtClean="0">
                <a:ln>
                  <a:noFill/>
                </a:ln>
                <a:solidFill>
                  <a:schemeClr val="tx1"/>
                </a:solidFill>
                <a:effectLst/>
                <a:latin typeface="Times New Roman" pitchFamily="28" charset="0"/>
              </a:rPr>
              <a:t>    </a:t>
            </a:r>
          </a:p>
        </p:txBody>
      </p:sp>
      <p:pic>
        <p:nvPicPr>
          <p:cNvPr id="41" name="Picture 40"/>
          <p:cNvPicPr>
            <a:picLocks noChangeAspect="1"/>
          </p:cNvPicPr>
          <p:nvPr/>
        </p:nvPicPr>
        <p:blipFill>
          <a:blip r:embed="rId3"/>
          <a:stretch>
            <a:fillRect/>
          </a:stretch>
        </p:blipFill>
        <p:spPr>
          <a:xfrm>
            <a:off x="478099" y="5007218"/>
            <a:ext cx="715267" cy="1269089"/>
          </a:xfrm>
          <a:prstGeom prst="rect">
            <a:avLst/>
          </a:prstGeom>
        </p:spPr>
      </p:pic>
      <p:cxnSp>
        <p:nvCxnSpPr>
          <p:cNvPr id="42" name="Straight Connector 41"/>
          <p:cNvCxnSpPr/>
          <p:nvPr/>
        </p:nvCxnSpPr>
        <p:spPr bwMode="auto">
          <a:xfrm>
            <a:off x="3945207" y="4502855"/>
            <a:ext cx="0" cy="1464012"/>
          </a:xfrm>
          <a:prstGeom prst="line">
            <a:avLst/>
          </a:prstGeom>
          <a:ln>
            <a:prstDash val="dash"/>
            <a:headEnd type="arrow" w="med" len="med"/>
            <a:tailEnd type="arrow" w="med" len="med"/>
          </a:ln>
        </p:spPr>
        <p:style>
          <a:lnRef idx="3">
            <a:schemeClr val="dk1"/>
          </a:lnRef>
          <a:fillRef idx="0">
            <a:schemeClr val="dk1"/>
          </a:fillRef>
          <a:effectRef idx="2">
            <a:schemeClr val="dk1"/>
          </a:effectRef>
          <a:fontRef idx="minor">
            <a:schemeClr val="tx1"/>
          </a:fontRef>
        </p:style>
      </p:cxnSp>
      <p:cxnSp>
        <p:nvCxnSpPr>
          <p:cNvPr id="46" name="Straight Arrow Connector 45"/>
          <p:cNvCxnSpPr/>
          <p:nvPr/>
        </p:nvCxnSpPr>
        <p:spPr>
          <a:xfrm>
            <a:off x="1227669" y="6164821"/>
            <a:ext cx="391342" cy="32595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49" name="Straight Arrow Connector 48"/>
          <p:cNvCxnSpPr/>
          <p:nvPr/>
        </p:nvCxnSpPr>
        <p:spPr>
          <a:xfrm flipV="1">
            <a:off x="1227669" y="5757333"/>
            <a:ext cx="310444" cy="420197"/>
          </a:xfrm>
          <a:prstGeom prst="straightConnector1">
            <a:avLst/>
          </a:prstGeom>
          <a:ln>
            <a:prstDash val="sysDash"/>
            <a:tailEnd type="arrow"/>
          </a:ln>
        </p:spPr>
        <p:style>
          <a:lnRef idx="2">
            <a:schemeClr val="accent1"/>
          </a:lnRef>
          <a:fillRef idx="0">
            <a:schemeClr val="accent1"/>
          </a:fillRef>
          <a:effectRef idx="1">
            <a:schemeClr val="accent1"/>
          </a:effectRef>
          <a:fontRef idx="minor">
            <a:schemeClr val="tx1"/>
          </a:fontRef>
        </p:style>
      </p:cxnSp>
      <p:pic>
        <p:nvPicPr>
          <p:cNvPr id="54" name="Picture 53"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07212" y="5768307"/>
            <a:ext cx="4610100" cy="901700"/>
          </a:xfrm>
          <a:prstGeom prst="rect">
            <a:avLst/>
          </a:prstGeom>
        </p:spPr>
      </p:pic>
      <p:pic>
        <p:nvPicPr>
          <p:cNvPr id="55" name="Picture 54"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27341" y="5997466"/>
            <a:ext cx="165100" cy="266700"/>
          </a:xfrm>
          <a:prstGeom prst="rect">
            <a:avLst/>
          </a:prstGeom>
        </p:spPr>
      </p:pic>
      <p:pic>
        <p:nvPicPr>
          <p:cNvPr id="17" name="Picture 16"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259936" y="4500781"/>
            <a:ext cx="3302729" cy="506437"/>
          </a:xfrm>
          <a:prstGeom prst="rect">
            <a:avLst/>
          </a:prstGeom>
        </p:spPr>
      </p:pic>
      <p:grpSp>
        <p:nvGrpSpPr>
          <p:cNvPr id="8" name="Group 7"/>
          <p:cNvGrpSpPr/>
          <p:nvPr/>
        </p:nvGrpSpPr>
        <p:grpSpPr>
          <a:xfrm>
            <a:off x="5933939" y="4649302"/>
            <a:ext cx="392342" cy="345839"/>
            <a:chOff x="5933939" y="4649302"/>
            <a:chExt cx="392342" cy="345839"/>
          </a:xfrm>
        </p:grpSpPr>
        <p:sp>
          <p:nvSpPr>
            <p:cNvPr id="7" name="Rectangle 6"/>
            <p:cNvSpPr/>
            <p:nvPr/>
          </p:nvSpPr>
          <p:spPr>
            <a:xfrm>
              <a:off x="5933939" y="4649302"/>
              <a:ext cx="392342" cy="345839"/>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descr="latex-image-1.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009587" y="4756923"/>
              <a:ext cx="228600" cy="203200"/>
            </a:xfrm>
            <a:prstGeom prst="rect">
              <a:avLst/>
            </a:prstGeom>
          </p:spPr>
        </p:pic>
      </p:grpSp>
      <p:grpSp>
        <p:nvGrpSpPr>
          <p:cNvPr id="9" name="Group 8"/>
          <p:cNvGrpSpPr/>
          <p:nvPr/>
        </p:nvGrpSpPr>
        <p:grpSpPr>
          <a:xfrm>
            <a:off x="7931998" y="4383815"/>
            <a:ext cx="644322" cy="589963"/>
            <a:chOff x="7931998" y="4383815"/>
            <a:chExt cx="644322" cy="589963"/>
          </a:xfrm>
        </p:grpSpPr>
        <p:sp>
          <p:nvSpPr>
            <p:cNvPr id="23" name="Rectangle 22"/>
            <p:cNvSpPr/>
            <p:nvPr/>
          </p:nvSpPr>
          <p:spPr>
            <a:xfrm>
              <a:off x="7931998" y="4383815"/>
              <a:ext cx="644322" cy="589963"/>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6" name="Picture 5" descr="latex-image-1.pdf"/>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114514" y="4500781"/>
              <a:ext cx="266700" cy="381000"/>
            </a:xfrm>
            <a:prstGeom prst="rect">
              <a:avLst/>
            </a:prstGeom>
          </p:spPr>
        </p:pic>
      </p:grpSp>
      <p:pic>
        <p:nvPicPr>
          <p:cNvPr id="12" name="Picture 11" descr="latex-image-1.pdf"/>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416452" y="5361338"/>
            <a:ext cx="4610100" cy="987747"/>
          </a:xfrm>
          <a:prstGeom prst="rect">
            <a:avLst/>
          </a:prstGeom>
        </p:spPr>
      </p:pic>
    </p:spTree>
    <p:extLst>
      <p:ext uri="{BB962C8B-B14F-4D97-AF65-F5344CB8AC3E}">
        <p14:creationId xmlns:p14="http://schemas.microsoft.com/office/powerpoint/2010/main" val="332710781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4"/>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5"/>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9"/>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9"/>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2"/>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1" end="1"/>
                                            </p:txEl>
                                          </p:spTgt>
                                        </p:tgtEl>
                                        <p:attrNameLst>
                                          <p:attrName>style.visibility</p:attrName>
                                        </p:attrNameLst>
                                      </p:cBhvr>
                                      <p:to>
                                        <p:strVal val="visible"/>
                                      </p:to>
                                    </p:set>
                                  </p:childTnLst>
                                </p:cTn>
                              </p:par>
                              <p:par>
                                <p:cTn id="43" presetID="1" presetClass="exit" presetSubtype="0" fill="hold" nodeType="withEffect">
                                  <p:stCondLst>
                                    <p:cond delay="0"/>
                                  </p:stCondLst>
                                  <p:childTnLst>
                                    <p:set>
                                      <p:cBhvr>
                                        <p:cTn id="44" dur="1" fill="hold">
                                          <p:stCondLst>
                                            <p:cond delay="0"/>
                                          </p:stCondLst>
                                        </p:cTn>
                                        <p:tgtEl>
                                          <p:spTgt spid="12"/>
                                        </p:tgtEl>
                                        <p:attrNameLst>
                                          <p:attrName>style.visibility</p:attrName>
                                        </p:attrNameLst>
                                      </p:cBhvr>
                                      <p:to>
                                        <p:strVal val="hidden"/>
                                      </p:to>
                                    </p:set>
                                  </p:childTnLst>
                                </p:cTn>
                              </p:par>
                              <p:par>
                                <p:cTn id="45" presetID="1" presetClass="entr" presetSubtype="0" fill="hold" nodeType="withEffect">
                                  <p:stCondLst>
                                    <p:cond delay="0"/>
                                  </p:stCondLst>
                                  <p:childTnLst>
                                    <p:set>
                                      <p:cBhvr>
                                        <p:cTn id="46" dur="1" fill="hold">
                                          <p:stCondLst>
                                            <p:cond delay="0"/>
                                          </p:stCondLst>
                                        </p:cTn>
                                        <p:tgtEl>
                                          <p:spTgt spid="54"/>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7"/>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7" grpId="0"/>
      <p:bldP spid="39" grpId="0"/>
      <p:bldP spid="40"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Synthesis of Test Benches: Challenges</a:t>
            </a:r>
            <a:endParaRPr lang="en-US" dirty="0"/>
          </a:p>
        </p:txBody>
      </p:sp>
      <p:sp>
        <p:nvSpPr>
          <p:cNvPr id="3" name="Content Placeholder 2"/>
          <p:cNvSpPr>
            <a:spLocks noGrp="1"/>
          </p:cNvSpPr>
          <p:nvPr>
            <p:ph idx="1"/>
          </p:nvPr>
        </p:nvSpPr>
        <p:spPr>
          <a:xfrm>
            <a:off x="308466" y="1420074"/>
            <a:ext cx="8580973" cy="3749573"/>
          </a:xfrm>
        </p:spPr>
        <p:txBody>
          <a:bodyPr>
            <a:normAutofit/>
          </a:bodyPr>
          <a:lstStyle/>
          <a:p>
            <a:r>
              <a:rPr lang="en-US" u="sng" dirty="0" smtClean="0"/>
              <a:t>Challenge 1:</a:t>
            </a:r>
            <a:r>
              <a:rPr lang="en-US" dirty="0" smtClean="0"/>
              <a:t> Finding the fault subspace manually is tedious.</a:t>
            </a:r>
          </a:p>
          <a:p>
            <a:pPr lvl="2"/>
            <a:r>
              <a:rPr lang="en-US" sz="2000" dirty="0" smtClean="0"/>
              <a:t>have to try several variations and inspect traces carefully</a:t>
            </a:r>
          </a:p>
          <a:p>
            <a:pPr marL="0" indent="0">
              <a:buNone/>
            </a:pPr>
            <a:r>
              <a:rPr lang="en-US" dirty="0"/>
              <a:t> </a:t>
            </a:r>
            <a:r>
              <a:rPr lang="en-US" dirty="0" smtClean="0"/>
              <a:t>   </a:t>
            </a:r>
            <a:r>
              <a:rPr lang="en-US" u="sng" dirty="0" smtClean="0"/>
              <a:t>Solution:</a:t>
            </a:r>
            <a:r>
              <a:rPr lang="en-US" dirty="0" smtClean="0"/>
              <a:t> Coming </a:t>
            </a:r>
            <a:r>
              <a:rPr lang="en-US" dirty="0"/>
              <a:t>up with </a:t>
            </a:r>
            <a:r>
              <a:rPr lang="en-US" b="1" i="1" dirty="0" smtClean="0"/>
              <a:t>labeled</a:t>
            </a:r>
            <a:r>
              <a:rPr lang="en-US" dirty="0" smtClean="0"/>
              <a:t> </a:t>
            </a:r>
            <a:r>
              <a:rPr lang="en-US" i="1" dirty="0" smtClean="0"/>
              <a:t>reference controllers </a:t>
            </a:r>
            <a:r>
              <a:rPr lang="en-US" dirty="0" smtClean="0"/>
              <a:t>is 	relatively easy </a:t>
            </a:r>
            <a:r>
              <a:rPr lang="en-US" dirty="0" smtClean="0">
                <a:sym typeface="Wingdings"/>
              </a:rPr>
              <a:t> </a:t>
            </a:r>
            <a:r>
              <a:rPr lang="en-US" dirty="0" smtClean="0">
                <a:solidFill>
                  <a:srgbClr val="0000FF"/>
                </a:solidFill>
                <a:sym typeface="Wingdings"/>
              </a:rPr>
              <a:t>synthesize from examples!</a:t>
            </a:r>
            <a:endParaRPr lang="en-US" dirty="0" smtClean="0">
              <a:solidFill>
                <a:srgbClr val="0000FF"/>
              </a:solidFill>
            </a:endParaRPr>
          </a:p>
          <a:p>
            <a:endParaRPr lang="en-US" dirty="0" smtClean="0"/>
          </a:p>
          <a:p>
            <a:r>
              <a:rPr lang="en-US" u="sng" dirty="0" smtClean="0"/>
              <a:t>Challenge 2:</a:t>
            </a:r>
            <a:r>
              <a:rPr lang="en-US" dirty="0" smtClean="0"/>
              <a:t> Fault subspace can be very large</a:t>
            </a:r>
          </a:p>
          <a:p>
            <a:pPr marL="0" indent="0">
              <a:buNone/>
            </a:pPr>
            <a:r>
              <a:rPr lang="en-US" dirty="0"/>
              <a:t> </a:t>
            </a:r>
            <a:r>
              <a:rPr lang="en-US" dirty="0" smtClean="0"/>
              <a:t>  </a:t>
            </a:r>
            <a:r>
              <a:rPr lang="en-US" u="sng" dirty="0" smtClean="0"/>
              <a:t>Solution:</a:t>
            </a:r>
            <a:r>
              <a:rPr lang="en-US" dirty="0" smtClean="0"/>
              <a:t> Minimal Adequate Test Sample</a:t>
            </a:r>
          </a:p>
          <a:p>
            <a:pPr marL="0" indent="0">
              <a:buNone/>
            </a:pPr>
            <a:endParaRPr lang="en-US" dirty="0" smtClean="0"/>
          </a:p>
        </p:txBody>
      </p:sp>
      <p:sp>
        <p:nvSpPr>
          <p:cNvPr id="4" name="Slide Number Placeholder 3"/>
          <p:cNvSpPr>
            <a:spLocks noGrp="1"/>
          </p:cNvSpPr>
          <p:nvPr>
            <p:ph type="sldNum" sz="quarter" idx="12"/>
          </p:nvPr>
        </p:nvSpPr>
        <p:spPr/>
        <p:txBody>
          <a:bodyPr/>
          <a:lstStyle/>
          <a:p>
            <a:fld id="{DF3EE5D0-F792-5040-8CBB-53BBA783D261}" type="slidenum">
              <a:rPr lang="en-US" smtClean="0"/>
              <a:t>13</a:t>
            </a:fld>
            <a:endParaRPr lang="en-US"/>
          </a:p>
        </p:txBody>
      </p:sp>
    </p:spTree>
    <p:extLst>
      <p:ext uri="{BB962C8B-B14F-4D97-AF65-F5344CB8AC3E}">
        <p14:creationId xmlns:p14="http://schemas.microsoft.com/office/powerpoint/2010/main" val="125321642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Synthesize Fault Subspace from Labeled Reference Controllers</a:t>
            </a:r>
            <a:endParaRPr lang="en-US" dirty="0"/>
          </a:p>
        </p:txBody>
      </p:sp>
      <p:sp>
        <p:nvSpPr>
          <p:cNvPr id="4" name="Slide Number Placeholder 3"/>
          <p:cNvSpPr>
            <a:spLocks noGrp="1"/>
          </p:cNvSpPr>
          <p:nvPr>
            <p:ph type="sldNum" sz="quarter" idx="12"/>
          </p:nvPr>
        </p:nvSpPr>
        <p:spPr/>
        <p:txBody>
          <a:bodyPr/>
          <a:lstStyle/>
          <a:p>
            <a:fld id="{DF3EE5D0-F792-5040-8CBB-53BBA783D261}" type="slidenum">
              <a:rPr lang="en-US" smtClean="0"/>
              <a:t>14</a:t>
            </a:fld>
            <a:endParaRPr lang="en-US"/>
          </a:p>
        </p:txBody>
      </p:sp>
      <p:sp>
        <p:nvSpPr>
          <p:cNvPr id="5" name="TextBox 4"/>
          <p:cNvSpPr txBox="1"/>
          <p:nvPr/>
        </p:nvSpPr>
        <p:spPr>
          <a:xfrm>
            <a:off x="414866" y="2233178"/>
            <a:ext cx="8305799" cy="2677656"/>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sz="2400" u="sng" dirty="0" smtClean="0">
                <a:solidFill>
                  <a:srgbClr val="0000DB"/>
                </a:solidFill>
                <a:latin typeface="Cambria"/>
                <a:cs typeface="Cambria"/>
              </a:rPr>
              <a:t>Problem:</a:t>
            </a:r>
            <a:r>
              <a:rPr lang="en-US" sz="2400" dirty="0" smtClean="0">
                <a:solidFill>
                  <a:srgbClr val="0000DB"/>
                </a:solidFill>
                <a:latin typeface="Cambria"/>
                <a:cs typeface="Cambria"/>
              </a:rPr>
              <a:t> Given</a:t>
            </a:r>
          </a:p>
          <a:p>
            <a:pPr marL="342900" indent="-342900">
              <a:buAutoNum type="arabicParenBoth"/>
            </a:pPr>
            <a:r>
              <a:rPr lang="en-US" sz="2400" dirty="0" smtClean="0">
                <a:solidFill>
                  <a:srgbClr val="0000DB"/>
                </a:solidFill>
                <a:latin typeface="Cambria"/>
                <a:cs typeface="Cambria"/>
              </a:rPr>
              <a:t> a parameterized test </a:t>
            </a:r>
            <a:r>
              <a:rPr lang="en-US" sz="2400" b="1" dirty="0" err="1" smtClean="0">
                <a:solidFill>
                  <a:srgbClr val="0000DB"/>
                </a:solidFill>
                <a:latin typeface="Cambria"/>
                <a:cs typeface="Cambria"/>
              </a:rPr>
              <a:t>Γ</a:t>
            </a:r>
            <a:r>
              <a:rPr lang="en-US" sz="2400" dirty="0" smtClean="0">
                <a:solidFill>
                  <a:srgbClr val="0000DB"/>
                </a:solidFill>
                <a:latin typeface="Cambria"/>
                <a:cs typeface="Cambria"/>
              </a:rPr>
              <a:t> over a parameter space </a:t>
            </a:r>
            <a:r>
              <a:rPr lang="en-US" sz="2400" b="1" dirty="0" smtClean="0">
                <a:solidFill>
                  <a:srgbClr val="0000DB"/>
                </a:solidFill>
                <a:latin typeface="Cambria"/>
                <a:cs typeface="Cambria"/>
              </a:rPr>
              <a:t>𝔘</a:t>
            </a:r>
            <a:r>
              <a:rPr lang="en-US" sz="2400" dirty="0" smtClean="0">
                <a:solidFill>
                  <a:srgbClr val="0000DB"/>
                </a:solidFill>
                <a:latin typeface="Cambria"/>
                <a:cs typeface="Cambria"/>
              </a:rPr>
              <a:t>,</a:t>
            </a:r>
          </a:p>
          <a:p>
            <a:pPr marL="342900" indent="-342900">
              <a:buAutoNum type="arabicParenBoth"/>
            </a:pPr>
            <a:r>
              <a:rPr lang="en-US" sz="2400" dirty="0" smtClean="0">
                <a:solidFill>
                  <a:srgbClr val="0000DB"/>
                </a:solidFill>
                <a:latin typeface="Cambria"/>
                <a:cs typeface="Cambria"/>
              </a:rPr>
              <a:t> two sets of reference controllers: </a:t>
            </a:r>
          </a:p>
          <a:p>
            <a:pPr lvl="1"/>
            <a:r>
              <a:rPr lang="en-US" sz="2400" b="1" dirty="0" smtClean="0">
                <a:solidFill>
                  <a:srgbClr val="0000DB"/>
                </a:solidFill>
                <a:latin typeface="Cambria"/>
                <a:cs typeface="Cambria"/>
              </a:rPr>
              <a:t> 𝒞</a:t>
            </a:r>
            <a:r>
              <a:rPr lang="en-US" sz="3200" b="1" baseline="30000" dirty="0">
                <a:solidFill>
                  <a:srgbClr val="0000DB"/>
                </a:solidFill>
                <a:latin typeface="Cambria"/>
                <a:cs typeface="Cambria"/>
              </a:rPr>
              <a:t>+</a:t>
            </a:r>
            <a:r>
              <a:rPr lang="en-US" sz="2400" dirty="0" smtClean="0">
                <a:solidFill>
                  <a:srgbClr val="0000DB"/>
                </a:solidFill>
                <a:latin typeface="Cambria"/>
                <a:cs typeface="Cambria"/>
              </a:rPr>
              <a:t>(with fault)</a:t>
            </a:r>
            <a:r>
              <a:rPr lang="en-US" sz="2400" dirty="0">
                <a:solidFill>
                  <a:srgbClr val="0000DB"/>
                </a:solidFill>
                <a:latin typeface="Cambria"/>
                <a:cs typeface="Cambria"/>
              </a:rPr>
              <a:t>, </a:t>
            </a:r>
            <a:r>
              <a:rPr lang="en-US" sz="2400" b="1" dirty="0" smtClean="0">
                <a:solidFill>
                  <a:srgbClr val="0000DB"/>
                </a:solidFill>
                <a:latin typeface="Cambria"/>
                <a:cs typeface="Cambria"/>
              </a:rPr>
              <a:t>𝒞</a:t>
            </a:r>
            <a:r>
              <a:rPr lang="en-US" sz="3200" b="1" baseline="30000" dirty="0" smtClean="0">
                <a:solidFill>
                  <a:srgbClr val="0000DB"/>
                </a:solidFill>
                <a:latin typeface="CambriaMath"/>
              </a:rPr>
              <a:t>⎯</a:t>
            </a:r>
            <a:r>
              <a:rPr lang="en-US" sz="2400" dirty="0" smtClean="0">
                <a:solidFill>
                  <a:srgbClr val="0000DB"/>
                </a:solidFill>
                <a:latin typeface="Cambria"/>
                <a:cs typeface="Cambria"/>
              </a:rPr>
              <a:t> (without fault)</a:t>
            </a:r>
          </a:p>
          <a:p>
            <a:pPr marL="342900" indent="-342900">
              <a:buAutoNum type="arabicParenBoth"/>
            </a:pPr>
            <a:endParaRPr lang="en-US" sz="2400" dirty="0">
              <a:solidFill>
                <a:srgbClr val="0000DB"/>
              </a:solidFill>
              <a:latin typeface="Cambria"/>
              <a:cs typeface="Cambria"/>
            </a:endParaRPr>
          </a:p>
          <a:p>
            <a:r>
              <a:rPr lang="en-US" sz="2400" dirty="0" smtClean="0">
                <a:solidFill>
                  <a:srgbClr val="0000DB"/>
                </a:solidFill>
                <a:latin typeface="Cambria"/>
                <a:cs typeface="Cambria"/>
              </a:rPr>
              <a:t>Find a fault subspace </a:t>
            </a:r>
            <a:r>
              <a:rPr lang="en-US" sz="2400" b="1" dirty="0" err="1" smtClean="0">
                <a:solidFill>
                  <a:srgbClr val="0000DB"/>
                </a:solidFill>
                <a:latin typeface="Cambria"/>
                <a:cs typeface="Cambria"/>
              </a:rPr>
              <a:t>ρ</a:t>
            </a:r>
            <a:r>
              <a:rPr lang="en-US" sz="2400" b="1" dirty="0" smtClean="0">
                <a:solidFill>
                  <a:srgbClr val="0000DB"/>
                </a:solidFill>
                <a:latin typeface="Cambria"/>
                <a:cs typeface="Cambria"/>
              </a:rPr>
              <a:t> ⊆ 𝔘</a:t>
            </a:r>
            <a:r>
              <a:rPr lang="en-US" sz="2400" dirty="0" smtClean="0">
                <a:solidFill>
                  <a:srgbClr val="0000DB"/>
                </a:solidFill>
                <a:latin typeface="Cambria"/>
                <a:cs typeface="Cambria"/>
              </a:rPr>
              <a:t>, such that the test bench </a:t>
            </a:r>
            <a:r>
              <a:rPr lang="en-US" sz="2400" b="1" dirty="0" smtClean="0">
                <a:solidFill>
                  <a:srgbClr val="0000DB"/>
                </a:solidFill>
                <a:latin typeface="Cambria"/>
                <a:cs typeface="Cambria"/>
              </a:rPr>
              <a:t>(</a:t>
            </a:r>
            <a:r>
              <a:rPr lang="en-US" sz="2400" b="1" dirty="0" err="1" smtClean="0">
                <a:solidFill>
                  <a:srgbClr val="0000DB"/>
                </a:solidFill>
                <a:latin typeface="Cambria"/>
                <a:cs typeface="Cambria"/>
              </a:rPr>
              <a:t>Γ</a:t>
            </a:r>
            <a:r>
              <a:rPr lang="en-US" sz="2400" b="1" dirty="0" smtClean="0">
                <a:solidFill>
                  <a:srgbClr val="0000DB"/>
                </a:solidFill>
                <a:latin typeface="Cambria"/>
                <a:cs typeface="Cambria"/>
              </a:rPr>
              <a:t>, </a:t>
            </a:r>
            <a:r>
              <a:rPr lang="en-US" sz="2400" b="1" dirty="0" err="1" smtClean="0">
                <a:solidFill>
                  <a:srgbClr val="0000DB"/>
                </a:solidFill>
                <a:latin typeface="Cambria"/>
                <a:cs typeface="Cambria"/>
              </a:rPr>
              <a:t>ρ</a:t>
            </a:r>
            <a:r>
              <a:rPr lang="en-US" sz="2400" b="1" dirty="0" smtClean="0">
                <a:solidFill>
                  <a:srgbClr val="0000DB"/>
                </a:solidFill>
                <a:latin typeface="Cambria"/>
                <a:cs typeface="Cambria"/>
              </a:rPr>
              <a:t>)</a:t>
            </a:r>
            <a:r>
              <a:rPr lang="en-US" sz="2400" dirty="0" smtClean="0">
                <a:solidFill>
                  <a:srgbClr val="0000DB"/>
                </a:solidFill>
                <a:latin typeface="Cambria"/>
                <a:cs typeface="Cambria"/>
              </a:rPr>
              <a:t> correctly labels all controllers in </a:t>
            </a:r>
            <a:r>
              <a:rPr lang="en-US" sz="2400" b="1" dirty="0" smtClean="0">
                <a:solidFill>
                  <a:srgbClr val="0000DB"/>
                </a:solidFill>
                <a:latin typeface="Cambria"/>
                <a:cs typeface="Cambria"/>
              </a:rPr>
              <a:t>𝒞</a:t>
            </a:r>
            <a:r>
              <a:rPr lang="en-US" sz="3200" b="1" baseline="30000" dirty="0" smtClean="0">
                <a:solidFill>
                  <a:srgbClr val="0000DB"/>
                </a:solidFill>
                <a:latin typeface="Cambria"/>
                <a:cs typeface="Cambria"/>
              </a:rPr>
              <a:t>+</a:t>
            </a:r>
            <a:r>
              <a:rPr lang="en-US" sz="2400" b="1" dirty="0" smtClean="0">
                <a:solidFill>
                  <a:srgbClr val="0000DB"/>
                </a:solidFill>
                <a:latin typeface="Cambria"/>
                <a:cs typeface="Cambria"/>
              </a:rPr>
              <a:t> </a:t>
            </a:r>
            <a:r>
              <a:rPr lang="en-US" sz="2400" dirty="0" smtClean="0">
                <a:solidFill>
                  <a:srgbClr val="0000DB"/>
                </a:solidFill>
                <a:latin typeface="Cambria"/>
                <a:cs typeface="Cambria"/>
              </a:rPr>
              <a:t>and</a:t>
            </a:r>
            <a:r>
              <a:rPr lang="en-US" sz="2400" b="1" dirty="0" smtClean="0">
                <a:solidFill>
                  <a:srgbClr val="0000DB"/>
                </a:solidFill>
                <a:latin typeface="Cambria"/>
                <a:cs typeface="Cambria"/>
              </a:rPr>
              <a:t> 𝒞</a:t>
            </a:r>
            <a:r>
              <a:rPr lang="en-US" sz="3200" b="1" baseline="30000" dirty="0">
                <a:solidFill>
                  <a:srgbClr val="0000DB"/>
                </a:solidFill>
                <a:latin typeface="CambriaMath"/>
              </a:rPr>
              <a:t>⎯</a:t>
            </a:r>
            <a:r>
              <a:rPr lang="en-US" sz="2400" b="1" dirty="0">
                <a:solidFill>
                  <a:srgbClr val="0000DB"/>
                </a:solidFill>
                <a:latin typeface="Cambria"/>
                <a:cs typeface="Cambria"/>
              </a:rPr>
              <a:t> </a:t>
            </a:r>
            <a:r>
              <a:rPr lang="en-US" sz="2400" b="1" dirty="0" smtClean="0">
                <a:solidFill>
                  <a:srgbClr val="0000DB"/>
                </a:solidFill>
                <a:latin typeface="Cambria"/>
                <a:cs typeface="Cambria"/>
              </a:rPr>
              <a:t>  </a:t>
            </a:r>
          </a:p>
        </p:txBody>
      </p:sp>
    </p:spTree>
    <p:extLst>
      <p:ext uri="{BB962C8B-B14F-4D97-AF65-F5344CB8AC3E}">
        <p14:creationId xmlns:p14="http://schemas.microsoft.com/office/powerpoint/2010/main" val="2290036089"/>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28521" y="1550997"/>
            <a:ext cx="8229600" cy="1376494"/>
          </a:xfrm>
        </p:spPr>
        <p:txBody>
          <a:bodyPr>
            <a:normAutofit fontScale="92500"/>
          </a:bodyPr>
          <a:lstStyle/>
          <a:p>
            <a:pPr marL="0" indent="0">
              <a:buNone/>
            </a:pPr>
            <a:r>
              <a:rPr lang="en-US" u="sng" dirty="0" smtClean="0"/>
              <a:t>Solution:</a:t>
            </a:r>
            <a:r>
              <a:rPr lang="en-US" dirty="0" smtClean="0"/>
              <a:t> Include </a:t>
            </a:r>
            <a:r>
              <a:rPr lang="en-US" dirty="0"/>
              <a:t>every test which</a:t>
            </a:r>
          </a:p>
          <a:p>
            <a:pPr lvl="1"/>
            <a:r>
              <a:rPr lang="en-US" sz="2200" dirty="0"/>
              <a:t>is triggered on </a:t>
            </a:r>
            <a:r>
              <a:rPr lang="en-US" sz="2200" b="1" i="1" dirty="0"/>
              <a:t>at least one</a:t>
            </a:r>
            <a:r>
              <a:rPr lang="en-US" sz="2200" i="1" dirty="0"/>
              <a:t> </a:t>
            </a:r>
            <a:r>
              <a:rPr lang="en-US" sz="2200" dirty="0"/>
              <a:t>reference </a:t>
            </a:r>
            <a:r>
              <a:rPr lang="en-US" sz="2200" dirty="0" smtClean="0"/>
              <a:t>controller </a:t>
            </a:r>
            <a:r>
              <a:rPr lang="en-US" sz="2200" b="1" dirty="0" smtClean="0"/>
              <a:t>with </a:t>
            </a:r>
            <a:r>
              <a:rPr lang="en-US" sz="2200" b="1" dirty="0"/>
              <a:t>the fault</a:t>
            </a:r>
            <a:r>
              <a:rPr lang="en-US" sz="2200" dirty="0"/>
              <a:t>, but</a:t>
            </a:r>
          </a:p>
          <a:p>
            <a:pPr lvl="1"/>
            <a:r>
              <a:rPr lang="en-US" sz="2200" dirty="0"/>
              <a:t>is NOT triggered </a:t>
            </a:r>
            <a:r>
              <a:rPr lang="en-US" sz="2200" dirty="0" smtClean="0"/>
              <a:t>on </a:t>
            </a:r>
            <a:r>
              <a:rPr lang="en-US" sz="2200" b="1" i="1" dirty="0"/>
              <a:t>any</a:t>
            </a:r>
            <a:r>
              <a:rPr lang="en-US" sz="2200" dirty="0"/>
              <a:t> reference </a:t>
            </a:r>
            <a:r>
              <a:rPr lang="en-US" sz="2200" dirty="0" smtClean="0"/>
              <a:t>controller </a:t>
            </a:r>
            <a:r>
              <a:rPr lang="en-US" sz="2200" b="1" dirty="0" smtClean="0"/>
              <a:t>without </a:t>
            </a:r>
            <a:r>
              <a:rPr lang="en-US" sz="2200" b="1" dirty="0"/>
              <a:t>the fault</a:t>
            </a:r>
            <a:r>
              <a:rPr lang="en-US" sz="2200" dirty="0" smtClean="0"/>
              <a:t>.</a:t>
            </a:r>
            <a:endParaRPr lang="en-US" sz="2200" dirty="0"/>
          </a:p>
        </p:txBody>
      </p:sp>
      <p:sp>
        <p:nvSpPr>
          <p:cNvPr id="4" name="Slide Number Placeholder 3"/>
          <p:cNvSpPr>
            <a:spLocks noGrp="1"/>
          </p:cNvSpPr>
          <p:nvPr>
            <p:ph type="sldNum" sz="quarter" idx="12"/>
          </p:nvPr>
        </p:nvSpPr>
        <p:spPr/>
        <p:txBody>
          <a:bodyPr/>
          <a:lstStyle/>
          <a:p>
            <a:fld id="{DF3EE5D0-F792-5040-8CBB-53BBA783D261}" type="slidenum">
              <a:rPr lang="en-US" smtClean="0"/>
              <a:t>15</a:t>
            </a:fld>
            <a:endParaRPr lang="en-US"/>
          </a:p>
        </p:txBody>
      </p:sp>
      <p:sp>
        <p:nvSpPr>
          <p:cNvPr id="5" name="TextBox 4"/>
          <p:cNvSpPr txBox="1"/>
          <p:nvPr/>
        </p:nvSpPr>
        <p:spPr>
          <a:xfrm>
            <a:off x="414866" y="569148"/>
            <a:ext cx="8305799" cy="923330"/>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u="sng" dirty="0" smtClean="0">
                <a:solidFill>
                  <a:srgbClr val="0000DB"/>
                </a:solidFill>
                <a:latin typeface="Cambria"/>
                <a:cs typeface="Cambria"/>
              </a:rPr>
              <a:t>Problem:</a:t>
            </a:r>
            <a:r>
              <a:rPr lang="en-US" dirty="0" smtClean="0">
                <a:solidFill>
                  <a:srgbClr val="0000DB"/>
                </a:solidFill>
                <a:latin typeface="Cambria"/>
                <a:cs typeface="Cambria"/>
              </a:rPr>
              <a:t> Given (1) a parameterized test </a:t>
            </a:r>
            <a:r>
              <a:rPr lang="en-US" b="1" dirty="0" err="1" smtClean="0">
                <a:solidFill>
                  <a:srgbClr val="0000DB"/>
                </a:solidFill>
                <a:latin typeface="Cambria"/>
                <a:cs typeface="Cambria"/>
              </a:rPr>
              <a:t>Γ</a:t>
            </a:r>
            <a:r>
              <a:rPr lang="en-US" dirty="0" smtClean="0">
                <a:solidFill>
                  <a:srgbClr val="0000DB"/>
                </a:solidFill>
                <a:latin typeface="Cambria"/>
                <a:cs typeface="Cambria"/>
              </a:rPr>
              <a:t> over a parameter space </a:t>
            </a:r>
            <a:r>
              <a:rPr lang="en-US" b="1" dirty="0" smtClean="0">
                <a:solidFill>
                  <a:srgbClr val="0000DB"/>
                </a:solidFill>
                <a:latin typeface="Cambria"/>
                <a:cs typeface="Cambria"/>
              </a:rPr>
              <a:t>𝔘</a:t>
            </a:r>
            <a:r>
              <a:rPr lang="en-US" dirty="0" smtClean="0">
                <a:solidFill>
                  <a:srgbClr val="0000DB"/>
                </a:solidFill>
                <a:latin typeface="Cambria"/>
                <a:cs typeface="Cambria"/>
              </a:rPr>
              <a:t>, (2)  two sets of reference controllers: </a:t>
            </a:r>
            <a:r>
              <a:rPr lang="en-US" b="1" dirty="0" smtClean="0">
                <a:solidFill>
                  <a:srgbClr val="0000DB"/>
                </a:solidFill>
                <a:latin typeface="Cambria"/>
                <a:cs typeface="Cambria"/>
              </a:rPr>
              <a:t> 𝒞</a:t>
            </a:r>
            <a:r>
              <a:rPr lang="en-US" sz="2400" b="1" baseline="30000" dirty="0">
                <a:solidFill>
                  <a:srgbClr val="0000DB"/>
                </a:solidFill>
                <a:latin typeface="Cambria"/>
                <a:cs typeface="Cambria"/>
              </a:rPr>
              <a:t>+</a:t>
            </a:r>
            <a:r>
              <a:rPr lang="en-US" dirty="0" smtClean="0">
                <a:solidFill>
                  <a:srgbClr val="0000DB"/>
                </a:solidFill>
                <a:latin typeface="Cambria"/>
                <a:cs typeface="Cambria"/>
              </a:rPr>
              <a:t>(with fault)</a:t>
            </a:r>
            <a:r>
              <a:rPr lang="en-US" dirty="0">
                <a:solidFill>
                  <a:srgbClr val="0000DB"/>
                </a:solidFill>
                <a:latin typeface="Cambria"/>
                <a:cs typeface="Cambria"/>
              </a:rPr>
              <a:t>, </a:t>
            </a:r>
            <a:r>
              <a:rPr lang="en-US" b="1" dirty="0" smtClean="0">
                <a:solidFill>
                  <a:srgbClr val="0000DB"/>
                </a:solidFill>
                <a:latin typeface="Cambria"/>
                <a:cs typeface="Cambria"/>
              </a:rPr>
              <a:t>𝒞</a:t>
            </a:r>
            <a:r>
              <a:rPr lang="en-US" sz="2400" b="1" baseline="30000" dirty="0" smtClean="0">
                <a:solidFill>
                  <a:srgbClr val="0000DB"/>
                </a:solidFill>
                <a:latin typeface="CambriaMath"/>
              </a:rPr>
              <a:t>⎯</a:t>
            </a:r>
            <a:r>
              <a:rPr lang="en-US" dirty="0" smtClean="0">
                <a:solidFill>
                  <a:srgbClr val="0000DB"/>
                </a:solidFill>
                <a:latin typeface="Cambria"/>
                <a:cs typeface="Cambria"/>
              </a:rPr>
              <a:t> (without fault).</a:t>
            </a:r>
            <a:r>
              <a:rPr lang="en-US" dirty="0">
                <a:solidFill>
                  <a:srgbClr val="0000DB"/>
                </a:solidFill>
                <a:latin typeface="Cambria"/>
                <a:cs typeface="Cambria"/>
              </a:rPr>
              <a:t> </a:t>
            </a:r>
            <a:r>
              <a:rPr lang="en-US" dirty="0" smtClean="0">
                <a:solidFill>
                  <a:srgbClr val="0000DB"/>
                </a:solidFill>
                <a:latin typeface="Cambria"/>
                <a:cs typeface="Cambria"/>
              </a:rPr>
              <a:t>Find a fault subspace </a:t>
            </a:r>
            <a:r>
              <a:rPr lang="en-US" b="1" dirty="0" err="1" smtClean="0">
                <a:solidFill>
                  <a:srgbClr val="0000DB"/>
                </a:solidFill>
                <a:latin typeface="Cambria"/>
                <a:cs typeface="Cambria"/>
              </a:rPr>
              <a:t>ρ</a:t>
            </a:r>
            <a:r>
              <a:rPr lang="en-US" b="1" dirty="0" smtClean="0">
                <a:solidFill>
                  <a:srgbClr val="0000DB"/>
                </a:solidFill>
                <a:latin typeface="Cambria"/>
                <a:cs typeface="Cambria"/>
              </a:rPr>
              <a:t> ⊆ 𝔘</a:t>
            </a:r>
            <a:r>
              <a:rPr lang="en-US" dirty="0" smtClean="0">
                <a:solidFill>
                  <a:srgbClr val="0000DB"/>
                </a:solidFill>
                <a:latin typeface="Cambria"/>
                <a:cs typeface="Cambria"/>
              </a:rPr>
              <a:t>, such that the test bench </a:t>
            </a:r>
            <a:r>
              <a:rPr lang="en-US" b="1" dirty="0" smtClean="0">
                <a:solidFill>
                  <a:srgbClr val="0000DB"/>
                </a:solidFill>
                <a:latin typeface="Cambria"/>
                <a:cs typeface="Cambria"/>
              </a:rPr>
              <a:t>(</a:t>
            </a:r>
            <a:r>
              <a:rPr lang="en-US" b="1" dirty="0" err="1" smtClean="0">
                <a:solidFill>
                  <a:srgbClr val="0000DB"/>
                </a:solidFill>
                <a:latin typeface="Cambria"/>
                <a:cs typeface="Cambria"/>
              </a:rPr>
              <a:t>Γ</a:t>
            </a:r>
            <a:r>
              <a:rPr lang="en-US" b="1" dirty="0" smtClean="0">
                <a:solidFill>
                  <a:srgbClr val="0000DB"/>
                </a:solidFill>
                <a:latin typeface="Cambria"/>
                <a:cs typeface="Cambria"/>
              </a:rPr>
              <a:t>, </a:t>
            </a:r>
            <a:r>
              <a:rPr lang="en-US" b="1" dirty="0" err="1" smtClean="0">
                <a:solidFill>
                  <a:srgbClr val="0000DB"/>
                </a:solidFill>
                <a:latin typeface="Cambria"/>
                <a:cs typeface="Cambria"/>
              </a:rPr>
              <a:t>ρ</a:t>
            </a:r>
            <a:r>
              <a:rPr lang="en-US" b="1" dirty="0" smtClean="0">
                <a:solidFill>
                  <a:srgbClr val="0000DB"/>
                </a:solidFill>
                <a:latin typeface="Cambria"/>
                <a:cs typeface="Cambria"/>
              </a:rPr>
              <a:t>)</a:t>
            </a:r>
            <a:r>
              <a:rPr lang="en-US" dirty="0" smtClean="0">
                <a:solidFill>
                  <a:srgbClr val="0000DB"/>
                </a:solidFill>
                <a:latin typeface="Cambria"/>
                <a:cs typeface="Cambria"/>
              </a:rPr>
              <a:t> correctly labels all controllers in </a:t>
            </a:r>
            <a:r>
              <a:rPr lang="en-US" b="1" dirty="0" smtClean="0">
                <a:solidFill>
                  <a:srgbClr val="0000DB"/>
                </a:solidFill>
                <a:latin typeface="Cambria"/>
                <a:cs typeface="Cambria"/>
              </a:rPr>
              <a:t>𝒞</a:t>
            </a:r>
            <a:r>
              <a:rPr lang="en-US" sz="2400" b="1" baseline="30000" dirty="0" smtClean="0">
                <a:solidFill>
                  <a:srgbClr val="0000DB"/>
                </a:solidFill>
                <a:latin typeface="Cambria"/>
                <a:cs typeface="Cambria"/>
              </a:rPr>
              <a:t>+</a:t>
            </a:r>
            <a:r>
              <a:rPr lang="en-US" b="1" dirty="0" smtClean="0">
                <a:solidFill>
                  <a:srgbClr val="0000DB"/>
                </a:solidFill>
                <a:latin typeface="Cambria"/>
                <a:cs typeface="Cambria"/>
              </a:rPr>
              <a:t> </a:t>
            </a:r>
            <a:r>
              <a:rPr lang="en-US" dirty="0" smtClean="0">
                <a:solidFill>
                  <a:srgbClr val="0000DB"/>
                </a:solidFill>
                <a:latin typeface="Cambria"/>
                <a:cs typeface="Cambria"/>
              </a:rPr>
              <a:t>and</a:t>
            </a:r>
            <a:r>
              <a:rPr lang="en-US" b="1" dirty="0" smtClean="0">
                <a:solidFill>
                  <a:srgbClr val="0000DB"/>
                </a:solidFill>
                <a:latin typeface="Cambria"/>
                <a:cs typeface="Cambria"/>
              </a:rPr>
              <a:t> 𝒞</a:t>
            </a:r>
            <a:r>
              <a:rPr lang="en-US" sz="2400" b="1" baseline="30000" dirty="0">
                <a:solidFill>
                  <a:srgbClr val="0000DB"/>
                </a:solidFill>
                <a:latin typeface="CambriaMath"/>
              </a:rPr>
              <a:t>⎯</a:t>
            </a:r>
            <a:r>
              <a:rPr lang="en-US" b="1" dirty="0">
                <a:solidFill>
                  <a:srgbClr val="0000DB"/>
                </a:solidFill>
                <a:latin typeface="Cambria"/>
                <a:cs typeface="Cambria"/>
              </a:rPr>
              <a:t> </a:t>
            </a:r>
            <a:r>
              <a:rPr lang="en-US" b="1" dirty="0" smtClean="0">
                <a:solidFill>
                  <a:srgbClr val="0000DB"/>
                </a:solidFill>
                <a:latin typeface="Cambria"/>
                <a:cs typeface="Cambria"/>
              </a:rPr>
              <a:t>  </a:t>
            </a:r>
          </a:p>
        </p:txBody>
      </p:sp>
      <p:pic>
        <p:nvPicPr>
          <p:cNvPr id="6" name="Picture 5" descr="venn.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2982" y="2807963"/>
            <a:ext cx="3299983" cy="3848482"/>
          </a:xfrm>
          <a:prstGeom prst="rect">
            <a:avLst/>
          </a:prstGeom>
        </p:spPr>
      </p:pic>
      <p:sp>
        <p:nvSpPr>
          <p:cNvPr id="8" name="TextBox 7"/>
          <p:cNvSpPr txBox="1"/>
          <p:nvPr/>
        </p:nvSpPr>
        <p:spPr>
          <a:xfrm>
            <a:off x="4383383" y="3591148"/>
            <a:ext cx="4082968" cy="1631216"/>
          </a:xfrm>
          <a:prstGeom prst="rect">
            <a:avLst/>
          </a:prstGeom>
          <a:noFill/>
        </p:spPr>
        <p:txBody>
          <a:bodyPr wrap="square" rtlCol="0">
            <a:spAutoFit/>
          </a:bodyPr>
          <a:lstStyle/>
          <a:p>
            <a:r>
              <a:rPr lang="en-US" sz="2000" b="1" dirty="0" smtClean="0"/>
              <a:t>Lenient grading:</a:t>
            </a:r>
          </a:p>
          <a:p>
            <a:r>
              <a:rPr lang="en-US" sz="2000" dirty="0" smtClean="0"/>
              <a:t>Don’t include tests that aren’t triggered on any controller with or without the fault.</a:t>
            </a:r>
          </a:p>
          <a:p>
            <a:r>
              <a:rPr lang="en-US" sz="2000" dirty="0" smtClean="0"/>
              <a:t>Benefit of doubt!</a:t>
            </a:r>
            <a:endParaRPr lang="en-US" sz="2000" dirty="0"/>
          </a:p>
        </p:txBody>
      </p:sp>
      <p:sp>
        <p:nvSpPr>
          <p:cNvPr id="2" name="TextBox 1"/>
          <p:cNvSpPr txBox="1"/>
          <p:nvPr/>
        </p:nvSpPr>
        <p:spPr>
          <a:xfrm>
            <a:off x="552823" y="6166846"/>
            <a:ext cx="4271610" cy="646331"/>
          </a:xfrm>
          <a:prstGeom prst="rect">
            <a:avLst/>
          </a:prstGeom>
          <a:solidFill>
            <a:schemeClr val="bg1"/>
          </a:solidFill>
        </p:spPr>
        <p:txBody>
          <a:bodyPr wrap="none" rtlCol="0">
            <a:spAutoFit/>
          </a:bodyPr>
          <a:lstStyle/>
          <a:p>
            <a:r>
              <a:rPr lang="en-US" b="1" dirty="0" smtClean="0">
                <a:latin typeface="Cambria"/>
                <a:cs typeface="Cambria"/>
              </a:rPr>
              <a:t>C</a:t>
            </a:r>
            <a:r>
              <a:rPr lang="en-US" b="1" baseline="-25000" dirty="0" smtClean="0">
                <a:latin typeface="Cambria"/>
                <a:cs typeface="Cambria"/>
              </a:rPr>
              <a:t>1</a:t>
            </a:r>
            <a:r>
              <a:rPr lang="en-US" b="1" dirty="0" smtClean="0">
                <a:latin typeface="Cambria"/>
                <a:cs typeface="Cambria"/>
              </a:rPr>
              <a:t>, C</a:t>
            </a:r>
            <a:r>
              <a:rPr lang="en-US" b="1" baseline="-25000" dirty="0" smtClean="0">
                <a:latin typeface="Cambria"/>
                <a:cs typeface="Cambria"/>
              </a:rPr>
              <a:t>2</a:t>
            </a:r>
            <a:r>
              <a:rPr lang="en-US" dirty="0" smtClean="0"/>
              <a:t> reference controllers WITH fault</a:t>
            </a:r>
          </a:p>
          <a:p>
            <a:r>
              <a:rPr lang="en-US" b="1" dirty="0" smtClean="0">
                <a:latin typeface="Cambria"/>
                <a:cs typeface="Cambria"/>
              </a:rPr>
              <a:t>C</a:t>
            </a:r>
            <a:r>
              <a:rPr lang="en-US" b="1" baseline="-25000" dirty="0" smtClean="0">
                <a:latin typeface="Cambria"/>
                <a:cs typeface="Cambria"/>
              </a:rPr>
              <a:t>3</a:t>
            </a:r>
            <a:r>
              <a:rPr lang="en-US" b="1" dirty="0" smtClean="0">
                <a:latin typeface="Cambria"/>
                <a:cs typeface="Cambria"/>
              </a:rPr>
              <a:t>, C</a:t>
            </a:r>
            <a:r>
              <a:rPr lang="en-US" b="1" baseline="-25000" dirty="0" smtClean="0">
                <a:latin typeface="Cambria"/>
                <a:cs typeface="Cambria"/>
              </a:rPr>
              <a:t>4</a:t>
            </a:r>
            <a:r>
              <a:rPr lang="en-US" dirty="0" smtClean="0"/>
              <a:t> reference controllers WITHOUT fault</a:t>
            </a:r>
            <a:endParaRPr lang="en-US" dirty="0"/>
          </a:p>
        </p:txBody>
      </p:sp>
      <p:sp>
        <p:nvSpPr>
          <p:cNvPr id="7" name="Rectangle 6"/>
          <p:cNvSpPr/>
          <p:nvPr/>
        </p:nvSpPr>
        <p:spPr>
          <a:xfrm>
            <a:off x="4383383" y="5722471"/>
            <a:ext cx="441050" cy="441050"/>
          </a:xfrm>
          <a:prstGeom prst="rect">
            <a:avLst/>
          </a:prstGeom>
          <a:solidFill>
            <a:schemeClr val="accent4">
              <a:lumMod val="20000"/>
              <a:lumOff val="8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0" name="Straight Connector 9"/>
          <p:cNvCxnSpPr>
            <a:stCxn id="7" idx="1"/>
            <a:endCxn id="7" idx="0"/>
          </p:cNvCxnSpPr>
          <p:nvPr/>
        </p:nvCxnSpPr>
        <p:spPr>
          <a:xfrm flipV="1">
            <a:off x="4383383" y="5722471"/>
            <a:ext cx="220525" cy="220525"/>
          </a:xfrm>
          <a:prstGeom prst="line">
            <a:avLst/>
          </a:prstGeom>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V="1">
            <a:off x="4603908" y="5939404"/>
            <a:ext cx="220525" cy="220525"/>
          </a:xfrm>
          <a:prstGeom prst="line">
            <a:avLst/>
          </a:prstGeom>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V="1">
            <a:off x="4383383" y="5722471"/>
            <a:ext cx="441050" cy="437458"/>
          </a:xfrm>
          <a:prstGeom prst="line">
            <a:avLst/>
          </a:prstGeom>
        </p:spPr>
        <p:style>
          <a:lnRef idx="2">
            <a:schemeClr val="accent1"/>
          </a:lnRef>
          <a:fillRef idx="0">
            <a:schemeClr val="accent1"/>
          </a:fillRef>
          <a:effectRef idx="1">
            <a:schemeClr val="accent1"/>
          </a:effectRef>
          <a:fontRef idx="minor">
            <a:schemeClr val="tx1"/>
          </a:fontRef>
        </p:style>
      </p:cxnSp>
      <p:sp>
        <p:nvSpPr>
          <p:cNvPr id="15" name="TextBox 14"/>
          <p:cNvSpPr txBox="1"/>
          <p:nvPr/>
        </p:nvSpPr>
        <p:spPr>
          <a:xfrm>
            <a:off x="4824433" y="5722471"/>
            <a:ext cx="1595309" cy="369332"/>
          </a:xfrm>
          <a:prstGeom prst="rect">
            <a:avLst/>
          </a:prstGeom>
          <a:solidFill>
            <a:schemeClr val="bg1"/>
          </a:solidFill>
        </p:spPr>
        <p:txBody>
          <a:bodyPr wrap="none" rtlCol="0">
            <a:spAutoFit/>
          </a:bodyPr>
          <a:lstStyle/>
          <a:p>
            <a:r>
              <a:rPr lang="en-US" dirty="0" smtClean="0">
                <a:latin typeface="Cambria"/>
                <a:cs typeface="Cambria"/>
              </a:rPr>
              <a:t>fault subspace</a:t>
            </a:r>
            <a:endParaRPr lang="en-US" dirty="0" smtClean="0"/>
          </a:p>
        </p:txBody>
      </p:sp>
    </p:spTree>
    <p:extLst>
      <p:ext uri="{BB962C8B-B14F-4D97-AF65-F5344CB8AC3E}">
        <p14:creationId xmlns:p14="http://schemas.microsoft.com/office/powerpoint/2010/main" val="219213488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8"/>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8" grpId="0"/>
      <p:bldP spid="2" grpId="0" animBg="1"/>
      <p:bldP spid="15"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600" dirty="0" smtClean="0"/>
              <a:t>Reorientation Tolerance Fault (CIRCLE)</a:t>
            </a:r>
            <a:endParaRPr lang="en-US" sz="3600" dirty="0"/>
          </a:p>
        </p:txBody>
      </p:sp>
      <p:pic>
        <p:nvPicPr>
          <p:cNvPr id="4" name="Reorientation Tolerance - incorrect.mp4">
            <a:hlinkClick r:id="" action="ppaction://media"/>
          </p:cNvPr>
          <p:cNvPicPr>
            <a:picLocks noGrp="1" noChangeAspect="1"/>
          </p:cNvPicPr>
          <p:nvPr>
            <p:ph idx="1"/>
            <a:videoFile r:link="rId3"/>
            <p:extLst>
              <p:ext uri="{DAA4B4D4-6D71-4841-9C94-3DE7FCFB9230}">
                <p14:media xmlns:p14="http://schemas.microsoft.com/office/powerpoint/2010/main" r:embed="rId2"/>
              </p:ext>
            </p:extLst>
          </p:nvPr>
        </p:nvPicPr>
        <p:blipFill>
          <a:blip r:embed="rId8"/>
          <a:stretch>
            <a:fillRect/>
          </a:stretch>
        </p:blipFill>
        <p:spPr>
          <a:xfrm>
            <a:off x="308042" y="1577736"/>
            <a:ext cx="4201400" cy="2278190"/>
          </a:xfrm>
        </p:spPr>
      </p:pic>
      <p:pic>
        <p:nvPicPr>
          <p:cNvPr id="5" name="Reorientation Tolerance - correct.mp4">
            <a:hlinkClick r:id="" action="ppaction://media"/>
          </p:cNvPr>
          <p:cNvPicPr>
            <a:picLocks noChangeAspect="1"/>
          </p:cNvPicPr>
          <p:nvPr>
            <a:videoFile r:link="rId5"/>
            <p:extLst>
              <p:ext uri="{DAA4B4D4-6D71-4841-9C94-3DE7FCFB9230}">
                <p14:media xmlns:p14="http://schemas.microsoft.com/office/powerpoint/2010/main" r:embed="rId4"/>
              </p:ext>
            </p:extLst>
          </p:nvPr>
        </p:nvPicPr>
        <p:blipFill>
          <a:blip r:embed="rId9"/>
          <a:stretch>
            <a:fillRect/>
          </a:stretch>
        </p:blipFill>
        <p:spPr>
          <a:xfrm>
            <a:off x="4544194" y="1589178"/>
            <a:ext cx="4291335" cy="2337137"/>
          </a:xfrm>
          <a:prstGeom prst="rect">
            <a:avLst/>
          </a:prstGeom>
        </p:spPr>
      </p:pic>
      <p:sp>
        <p:nvSpPr>
          <p:cNvPr id="6" name="Rectangle 5"/>
          <p:cNvSpPr/>
          <p:nvPr/>
        </p:nvSpPr>
        <p:spPr>
          <a:xfrm>
            <a:off x="8228686" y="4168153"/>
            <a:ext cx="458114" cy="584776"/>
          </a:xfrm>
          <a:prstGeom prst="rect">
            <a:avLst/>
          </a:prstGeom>
        </p:spPr>
        <p:txBody>
          <a:bodyPr wrap="square">
            <a:spAutoFit/>
          </a:bodyPr>
          <a:lstStyle/>
          <a:p>
            <a:r>
              <a:rPr lang="en-US" sz="3200" b="0" i="0" dirty="0" smtClean="0">
                <a:solidFill>
                  <a:srgbClr val="008000"/>
                </a:solidFill>
                <a:latin typeface="Zapf Dingbats"/>
                <a:ea typeface="Zapf Dingbats"/>
                <a:cs typeface="Zapf Dingbats"/>
              </a:rPr>
              <a:t>✔</a:t>
            </a:r>
            <a:endParaRPr lang="en-US" sz="3200" dirty="0">
              <a:solidFill>
                <a:srgbClr val="008000"/>
              </a:solidFill>
            </a:endParaRPr>
          </a:p>
        </p:txBody>
      </p:sp>
      <p:sp>
        <p:nvSpPr>
          <p:cNvPr id="7" name="Rectangle 6"/>
          <p:cNvSpPr/>
          <p:nvPr/>
        </p:nvSpPr>
        <p:spPr>
          <a:xfrm>
            <a:off x="3506750" y="4168153"/>
            <a:ext cx="458003" cy="523220"/>
          </a:xfrm>
          <a:prstGeom prst="rect">
            <a:avLst/>
          </a:prstGeom>
        </p:spPr>
        <p:txBody>
          <a:bodyPr wrap="none">
            <a:spAutoFit/>
          </a:bodyPr>
          <a:lstStyle/>
          <a:p>
            <a:r>
              <a:rPr lang="en-US" sz="2800" b="0" i="0" dirty="0" smtClean="0">
                <a:solidFill>
                  <a:srgbClr val="FF0000"/>
                </a:solidFill>
                <a:latin typeface="Zapf Dingbats"/>
                <a:ea typeface="Zapf Dingbats"/>
                <a:cs typeface="Zapf Dingbats"/>
              </a:rPr>
              <a:t>✖</a:t>
            </a:r>
            <a:endParaRPr lang="en-US" sz="2800" dirty="0">
              <a:solidFill>
                <a:srgbClr val="FF0000"/>
              </a:solidFill>
            </a:endParaRPr>
          </a:p>
        </p:txBody>
      </p:sp>
      <p:graphicFrame>
        <p:nvGraphicFramePr>
          <p:cNvPr id="9" name="Object 8"/>
          <p:cNvGraphicFramePr>
            <a:graphicFrameLocks noChangeAspect="1"/>
          </p:cNvGraphicFramePr>
          <p:nvPr>
            <p:extLst>
              <p:ext uri="{D42A27DB-BD31-4B8C-83A1-F6EECF244321}">
                <p14:modId xmlns:p14="http://schemas.microsoft.com/office/powerpoint/2010/main" val="445590482"/>
              </p:ext>
            </p:extLst>
          </p:nvPr>
        </p:nvGraphicFramePr>
        <p:xfrm>
          <a:off x="4514850" y="3346450"/>
          <a:ext cx="114300" cy="165100"/>
        </p:xfrm>
        <a:graphic>
          <a:graphicData uri="http://schemas.openxmlformats.org/presentationml/2006/ole">
            <mc:AlternateContent xmlns:mc="http://schemas.openxmlformats.org/markup-compatibility/2006">
              <mc:Choice xmlns:v="urn:schemas-microsoft-com:vml" Requires="v">
                <p:oleObj spid="_x0000_s1160" name="Equation" r:id="rId10" imgW="114300" imgH="165100" progId="Equation.3">
                  <p:embed/>
                </p:oleObj>
              </mc:Choice>
              <mc:Fallback>
                <p:oleObj name="Equation" r:id="rId10" imgW="114300" imgH="165100" progId="Equation.3">
                  <p:embed/>
                  <p:pic>
                    <p:nvPicPr>
                      <p:cNvPr id="0" name=""/>
                      <p:cNvPicPr/>
                      <p:nvPr/>
                    </p:nvPicPr>
                    <p:blipFill>
                      <a:blip r:embed="rId11"/>
                      <a:stretch>
                        <a:fillRect/>
                      </a:stretch>
                    </p:blipFill>
                    <p:spPr>
                      <a:xfrm>
                        <a:off x="4514850" y="3346450"/>
                        <a:ext cx="114300" cy="165100"/>
                      </a:xfrm>
                      <a:prstGeom prst="rect">
                        <a:avLst/>
                      </a:prstGeom>
                    </p:spPr>
                  </p:pic>
                </p:oleObj>
              </mc:Fallback>
            </mc:AlternateContent>
          </a:graphicData>
        </a:graphic>
      </p:graphicFrame>
      <p:sp>
        <p:nvSpPr>
          <p:cNvPr id="10" name="TextBox 9"/>
          <p:cNvSpPr txBox="1"/>
          <p:nvPr/>
        </p:nvSpPr>
        <p:spPr>
          <a:xfrm>
            <a:off x="130537" y="4772019"/>
            <a:ext cx="8850433" cy="584776"/>
          </a:xfrm>
          <a:prstGeom prst="rect">
            <a:avLst/>
          </a:prstGeom>
          <a:noFill/>
        </p:spPr>
        <p:txBody>
          <a:bodyPr wrap="square" rtlCol="0">
            <a:spAutoFit/>
          </a:bodyPr>
          <a:lstStyle/>
          <a:p>
            <a:r>
              <a:rPr lang="en-US" sz="3200" b="1" dirty="0" smtClean="0">
                <a:latin typeface="Consolas"/>
                <a:cs typeface="Consolas"/>
              </a:rPr>
              <a:t>F</a:t>
            </a:r>
            <a:r>
              <a:rPr lang="en-US" sz="2800" dirty="0" smtClean="0">
                <a:latin typeface="Consolas"/>
                <a:cs typeface="Consolas"/>
              </a:rPr>
              <a:t>(θ</a:t>
            </a:r>
            <a:r>
              <a:rPr lang="en-US" sz="2800" baseline="-25000" dirty="0" smtClean="0">
                <a:latin typeface="Consolas"/>
                <a:cs typeface="Consolas"/>
              </a:rPr>
              <a:t>0</a:t>
            </a:r>
            <a:r>
              <a:rPr lang="en-US" sz="2800" dirty="0" smtClean="0">
                <a:latin typeface="Consolas"/>
                <a:cs typeface="Consolas"/>
              </a:rPr>
              <a:t> &amp; (</a:t>
            </a:r>
            <a:r>
              <a:rPr lang="en-US" sz="2400" i="1" dirty="0" err="1" smtClean="0">
                <a:latin typeface="Consolas"/>
                <a:cs typeface="Consolas"/>
              </a:rPr>
              <a:t>close_</a:t>
            </a:r>
            <a:r>
              <a:rPr lang="en-US" sz="2400" dirty="0" err="1" smtClean="0">
                <a:solidFill>
                  <a:srgbClr val="000000"/>
                </a:solidFill>
                <a:latin typeface="Symbol" charset="2"/>
                <a:cs typeface="Symbol" charset="2"/>
              </a:rPr>
              <a:t>d</a:t>
            </a:r>
            <a:r>
              <a:rPr lang="en-US" sz="2400" dirty="0" smtClean="0">
                <a:latin typeface="Consolas"/>
                <a:cs typeface="Consolas"/>
              </a:rPr>
              <a:t> </a:t>
            </a:r>
            <a:r>
              <a:rPr lang="en-US" sz="3200" b="1" dirty="0" smtClean="0">
                <a:latin typeface="Consolas"/>
                <a:cs typeface="Consolas"/>
              </a:rPr>
              <a:t>U</a:t>
            </a:r>
            <a:r>
              <a:rPr lang="en-US" sz="2800" b="1" baseline="-25000" dirty="0" smtClean="0">
                <a:latin typeface="Consolas"/>
                <a:cs typeface="Consolas"/>
              </a:rPr>
              <a:t>[0,</a:t>
            </a:r>
            <a:r>
              <a:rPr lang="en-US" sz="2800" b="1" baseline="-25000" dirty="0" smtClean="0">
                <a:solidFill>
                  <a:srgbClr val="FF0000"/>
                </a:solidFill>
                <a:latin typeface="Symbol" charset="2"/>
                <a:cs typeface="Symbol" charset="2"/>
              </a:rPr>
              <a:t>t</a:t>
            </a:r>
            <a:r>
              <a:rPr lang="en-US" sz="2800" b="1" baseline="-25000" dirty="0" smtClean="0">
                <a:latin typeface="Consolas"/>
                <a:cs typeface="Consolas"/>
              </a:rPr>
              <a:t>]</a:t>
            </a:r>
            <a:r>
              <a:rPr lang="en-US" sz="2800" dirty="0" smtClean="0">
                <a:latin typeface="Consolas"/>
                <a:cs typeface="Consolas"/>
              </a:rPr>
              <a:t>(θ</a:t>
            </a:r>
            <a:r>
              <a:rPr lang="en-US" sz="2800" baseline="-25000" dirty="0" smtClean="0">
                <a:latin typeface="Consolas"/>
                <a:cs typeface="Consolas"/>
              </a:rPr>
              <a:t>180</a:t>
            </a:r>
            <a:r>
              <a:rPr lang="en-US" sz="2800" dirty="0" smtClean="0">
                <a:latin typeface="Consolas"/>
                <a:cs typeface="Consolas"/>
              </a:rPr>
              <a:t> &amp; </a:t>
            </a:r>
            <a:r>
              <a:rPr lang="en-US" sz="2400" i="1" dirty="0" err="1" smtClean="0">
                <a:latin typeface="Consolas"/>
                <a:cs typeface="Consolas"/>
              </a:rPr>
              <a:t>close_</a:t>
            </a:r>
            <a:r>
              <a:rPr lang="en-US" sz="2400" dirty="0" err="1" smtClean="0">
                <a:solidFill>
                  <a:srgbClr val="000000"/>
                </a:solidFill>
                <a:latin typeface="Symbol" charset="2"/>
                <a:cs typeface="Symbol" charset="2"/>
              </a:rPr>
              <a:t>d</a:t>
            </a:r>
            <a:r>
              <a:rPr lang="en-US" sz="2400" dirty="0" smtClean="0">
                <a:latin typeface="Consolas"/>
                <a:cs typeface="Consolas"/>
              </a:rPr>
              <a:t> </a:t>
            </a:r>
            <a:r>
              <a:rPr lang="en-US" sz="3200" b="1" dirty="0" smtClean="0">
                <a:latin typeface="Consolas"/>
                <a:cs typeface="Consolas"/>
              </a:rPr>
              <a:t>U</a:t>
            </a:r>
            <a:r>
              <a:rPr lang="en-US" sz="2800" b="1" baseline="-25000" dirty="0" smtClean="0">
                <a:latin typeface="Consolas"/>
                <a:cs typeface="Consolas"/>
              </a:rPr>
              <a:t>[0,</a:t>
            </a:r>
            <a:r>
              <a:rPr lang="en-US" sz="2800" b="1" baseline="-25000" dirty="0" smtClean="0">
                <a:solidFill>
                  <a:srgbClr val="FF0000"/>
                </a:solidFill>
                <a:latin typeface="Symbol" charset="2"/>
                <a:cs typeface="Symbol" charset="2"/>
              </a:rPr>
              <a:t>t</a:t>
            </a:r>
            <a:r>
              <a:rPr lang="en-US" sz="2800" b="1" baseline="-25000" dirty="0" smtClean="0">
                <a:latin typeface="Consolas"/>
                <a:cs typeface="Consolas"/>
              </a:rPr>
              <a:t>]</a:t>
            </a:r>
            <a:r>
              <a:rPr lang="en-US" sz="2800" dirty="0" smtClean="0">
                <a:latin typeface="Consolas"/>
                <a:cs typeface="Consolas"/>
              </a:rPr>
              <a:t>θ</a:t>
            </a:r>
            <a:r>
              <a:rPr lang="en-US" sz="2800" baseline="-25000" dirty="0" smtClean="0">
                <a:latin typeface="Consolas"/>
                <a:cs typeface="Consolas"/>
              </a:rPr>
              <a:t>0</a:t>
            </a:r>
            <a:r>
              <a:rPr lang="en-US" sz="2800" dirty="0" smtClean="0">
                <a:latin typeface="Consolas"/>
                <a:cs typeface="Consolas"/>
              </a:rPr>
              <a:t>))   </a:t>
            </a:r>
            <a:endParaRPr lang="en-US" sz="2800" i="1" dirty="0">
              <a:latin typeface="Consolas"/>
              <a:cs typeface="Consolas"/>
            </a:endParaRPr>
          </a:p>
        </p:txBody>
      </p:sp>
      <p:sp>
        <p:nvSpPr>
          <p:cNvPr id="14" name="TextBox 13"/>
          <p:cNvSpPr txBox="1"/>
          <p:nvPr/>
        </p:nvSpPr>
        <p:spPr>
          <a:xfrm>
            <a:off x="4509442" y="4259871"/>
            <a:ext cx="3661032" cy="369332"/>
          </a:xfrm>
          <a:prstGeom prst="rect">
            <a:avLst/>
          </a:prstGeom>
          <a:noFill/>
        </p:spPr>
        <p:txBody>
          <a:bodyPr wrap="square" rtlCol="0">
            <a:spAutoFit/>
          </a:bodyPr>
          <a:lstStyle/>
          <a:p>
            <a:r>
              <a:rPr lang="en-US" dirty="0" smtClean="0"/>
              <a:t>Check for</a:t>
            </a:r>
            <a:r>
              <a:rPr lang="en-US" dirty="0" smtClean="0">
                <a:latin typeface="Consolas"/>
                <a:cs typeface="Consolas"/>
              </a:rPr>
              <a:t>: abs(</a:t>
            </a:r>
            <a:r>
              <a:rPr lang="en-US" dirty="0" err="1" smtClean="0">
                <a:latin typeface="Consolas"/>
                <a:cs typeface="Consolas"/>
              </a:rPr>
              <a:t>θ</a:t>
            </a:r>
            <a:r>
              <a:rPr lang="en-US" dirty="0" smtClean="0">
                <a:latin typeface="Consolas"/>
                <a:cs typeface="Consolas"/>
              </a:rPr>
              <a:t> – </a:t>
            </a:r>
            <a:r>
              <a:rPr lang="en-US" dirty="0" err="1" smtClean="0">
                <a:latin typeface="Consolas"/>
                <a:cs typeface="Consolas"/>
              </a:rPr>
              <a:t>θ</a:t>
            </a:r>
            <a:r>
              <a:rPr lang="en-US" baseline="-25000" dirty="0" err="1" smtClean="0">
                <a:latin typeface="Consolas"/>
                <a:cs typeface="Consolas"/>
              </a:rPr>
              <a:t>init</a:t>
            </a:r>
            <a:r>
              <a:rPr lang="en-US" dirty="0" smtClean="0">
                <a:latin typeface="Consolas"/>
                <a:cs typeface="Consolas"/>
              </a:rPr>
              <a:t>) ≤ </a:t>
            </a:r>
            <a:r>
              <a:rPr lang="en-US" dirty="0" err="1" smtClean="0">
                <a:latin typeface="Consolas"/>
                <a:cs typeface="Consolas"/>
              </a:rPr>
              <a:t>ε</a:t>
            </a:r>
            <a:endParaRPr lang="en-US" baseline="-25000" dirty="0">
              <a:latin typeface="Consolas"/>
              <a:cs typeface="Consolas"/>
            </a:endParaRPr>
          </a:p>
        </p:txBody>
      </p:sp>
      <p:sp>
        <p:nvSpPr>
          <p:cNvPr id="3" name="Slide Number Placeholder 2"/>
          <p:cNvSpPr>
            <a:spLocks noGrp="1"/>
          </p:cNvSpPr>
          <p:nvPr>
            <p:ph type="sldNum" sz="quarter" idx="12"/>
          </p:nvPr>
        </p:nvSpPr>
        <p:spPr/>
        <p:txBody>
          <a:bodyPr/>
          <a:lstStyle/>
          <a:p>
            <a:fld id="{DF3EE5D0-F792-5040-8CBB-53BBA783D261}" type="slidenum">
              <a:rPr lang="en-US" smtClean="0"/>
              <a:t>16</a:t>
            </a:fld>
            <a:endParaRPr lang="en-US"/>
          </a:p>
        </p:txBody>
      </p:sp>
      <p:sp>
        <p:nvSpPr>
          <p:cNvPr id="15" name="TextBox 14"/>
          <p:cNvSpPr txBox="1"/>
          <p:nvPr/>
        </p:nvSpPr>
        <p:spPr>
          <a:xfrm>
            <a:off x="4629150" y="5554426"/>
            <a:ext cx="3147015" cy="523220"/>
          </a:xfrm>
          <a:prstGeom prst="rect">
            <a:avLst/>
          </a:prstGeom>
          <a:noFill/>
        </p:spPr>
        <p:txBody>
          <a:bodyPr wrap="none" rtlCol="0">
            <a:spAutoFit/>
          </a:bodyPr>
          <a:lstStyle/>
          <a:p>
            <a:r>
              <a:rPr lang="en-US" sz="2800" dirty="0">
                <a:latin typeface="Consolas"/>
                <a:cs typeface="Consolas"/>
              </a:rPr>
              <a:t>θ</a:t>
            </a:r>
            <a:r>
              <a:rPr lang="en-US" sz="2800" baseline="-25000" dirty="0">
                <a:latin typeface="Consolas"/>
                <a:cs typeface="Consolas"/>
              </a:rPr>
              <a:t>180</a:t>
            </a:r>
            <a:r>
              <a:rPr lang="en-US" sz="2800" dirty="0" smtClean="0">
                <a:latin typeface="Consolas"/>
                <a:cs typeface="Consolas"/>
              </a:rPr>
              <a:t>: abs(</a:t>
            </a:r>
            <a:r>
              <a:rPr lang="en-US" sz="2800" dirty="0" err="1">
                <a:latin typeface="Consolas"/>
                <a:cs typeface="Consolas"/>
              </a:rPr>
              <a:t>θ</a:t>
            </a:r>
            <a:r>
              <a:rPr lang="en-US" sz="2800" dirty="0" smtClean="0">
                <a:latin typeface="Consolas"/>
                <a:cs typeface="Consolas"/>
              </a:rPr>
              <a:t>)&gt;178</a:t>
            </a:r>
            <a:endParaRPr lang="en-US" sz="2800" dirty="0">
              <a:latin typeface="Consolas"/>
              <a:cs typeface="Consolas"/>
            </a:endParaRPr>
          </a:p>
        </p:txBody>
      </p:sp>
      <p:sp>
        <p:nvSpPr>
          <p:cNvPr id="16" name="TextBox 15"/>
          <p:cNvSpPr txBox="1"/>
          <p:nvPr/>
        </p:nvSpPr>
        <p:spPr>
          <a:xfrm>
            <a:off x="816019" y="5553433"/>
            <a:ext cx="2487897" cy="523220"/>
          </a:xfrm>
          <a:prstGeom prst="rect">
            <a:avLst/>
          </a:prstGeom>
          <a:noFill/>
        </p:spPr>
        <p:txBody>
          <a:bodyPr wrap="none" rtlCol="0">
            <a:spAutoFit/>
          </a:bodyPr>
          <a:lstStyle/>
          <a:p>
            <a:r>
              <a:rPr lang="en-US" sz="2800" dirty="0" smtClean="0">
                <a:latin typeface="Consolas"/>
                <a:cs typeface="Consolas"/>
              </a:rPr>
              <a:t>θ</a:t>
            </a:r>
            <a:r>
              <a:rPr lang="en-US" sz="2800" baseline="-25000" dirty="0" smtClean="0">
                <a:latin typeface="Consolas"/>
                <a:cs typeface="Consolas"/>
              </a:rPr>
              <a:t>0</a:t>
            </a:r>
            <a:r>
              <a:rPr lang="en-US" sz="2800" dirty="0" smtClean="0">
                <a:latin typeface="Consolas"/>
                <a:cs typeface="Consolas"/>
              </a:rPr>
              <a:t>: abs(</a:t>
            </a:r>
            <a:r>
              <a:rPr lang="en-US" sz="2800" dirty="0" err="1">
                <a:latin typeface="Consolas"/>
                <a:cs typeface="Consolas"/>
              </a:rPr>
              <a:t>θ</a:t>
            </a:r>
            <a:r>
              <a:rPr lang="en-US" sz="2800" dirty="0" smtClean="0">
                <a:latin typeface="Consolas"/>
                <a:cs typeface="Consolas"/>
              </a:rPr>
              <a:t>)&lt;2</a:t>
            </a:r>
            <a:endParaRPr lang="en-US" sz="2800" dirty="0">
              <a:latin typeface="Consolas"/>
              <a:cs typeface="Consolas"/>
            </a:endParaRPr>
          </a:p>
        </p:txBody>
      </p:sp>
      <p:sp>
        <p:nvSpPr>
          <p:cNvPr id="17" name="TextBox 16"/>
          <p:cNvSpPr txBox="1"/>
          <p:nvPr/>
        </p:nvSpPr>
        <p:spPr>
          <a:xfrm>
            <a:off x="1849161" y="6227011"/>
            <a:ext cx="4529292" cy="523220"/>
          </a:xfrm>
          <a:prstGeom prst="rect">
            <a:avLst/>
          </a:prstGeom>
          <a:noFill/>
        </p:spPr>
        <p:txBody>
          <a:bodyPr wrap="none" rtlCol="0">
            <a:spAutoFit/>
          </a:bodyPr>
          <a:lstStyle/>
          <a:p>
            <a:r>
              <a:rPr lang="en-US" sz="2400" i="1" dirty="0" err="1">
                <a:latin typeface="Consolas"/>
                <a:cs typeface="Consolas"/>
              </a:rPr>
              <a:t>close_</a:t>
            </a:r>
            <a:r>
              <a:rPr lang="en-US" sz="2400" dirty="0" err="1">
                <a:solidFill>
                  <a:srgbClr val="000000"/>
                </a:solidFill>
                <a:latin typeface="Symbol" charset="2"/>
                <a:cs typeface="Symbol" charset="2"/>
              </a:rPr>
              <a:t>d</a:t>
            </a:r>
            <a:r>
              <a:rPr lang="en-US" sz="2800" dirty="0" smtClean="0">
                <a:latin typeface="Consolas"/>
                <a:cs typeface="Consolas"/>
              </a:rPr>
              <a:t>: abs(x – </a:t>
            </a:r>
            <a:r>
              <a:rPr lang="en-US" sz="2800" dirty="0" err="1" smtClean="0">
                <a:latin typeface="Consolas"/>
                <a:cs typeface="Consolas"/>
              </a:rPr>
              <a:t>x</a:t>
            </a:r>
            <a:r>
              <a:rPr lang="en-US" sz="2800" baseline="-25000" dirty="0" err="1" smtClean="0">
                <a:latin typeface="Consolas"/>
                <a:cs typeface="Consolas"/>
              </a:rPr>
              <a:t>ref</a:t>
            </a:r>
            <a:r>
              <a:rPr lang="en-US" sz="2800" dirty="0" smtClean="0">
                <a:latin typeface="Consolas"/>
                <a:cs typeface="Consolas"/>
              </a:rPr>
              <a:t>)&lt;</a:t>
            </a:r>
            <a:r>
              <a:rPr lang="en-US" sz="2800" dirty="0" smtClean="0">
                <a:solidFill>
                  <a:srgbClr val="FF0000"/>
                </a:solidFill>
                <a:latin typeface="Symbol" charset="2"/>
                <a:cs typeface="Symbol" charset="2"/>
              </a:rPr>
              <a:t>d</a:t>
            </a:r>
            <a:endParaRPr lang="en-US" sz="2800" dirty="0">
              <a:solidFill>
                <a:srgbClr val="FF0000"/>
              </a:solidFill>
              <a:latin typeface="Symbol" charset="2"/>
              <a:cs typeface="Symbol" charset="2"/>
            </a:endParaRPr>
          </a:p>
        </p:txBody>
      </p:sp>
      <p:sp>
        <p:nvSpPr>
          <p:cNvPr id="13" name="TextBox 12"/>
          <p:cNvSpPr txBox="1"/>
          <p:nvPr/>
        </p:nvSpPr>
        <p:spPr>
          <a:xfrm>
            <a:off x="308042" y="4219976"/>
            <a:ext cx="2526202" cy="369332"/>
          </a:xfrm>
          <a:prstGeom prst="rect">
            <a:avLst/>
          </a:prstGeom>
          <a:noFill/>
        </p:spPr>
        <p:txBody>
          <a:bodyPr wrap="none" rtlCol="0">
            <a:spAutoFit/>
          </a:bodyPr>
          <a:lstStyle/>
          <a:p>
            <a:r>
              <a:rPr lang="en-US" dirty="0" smtClean="0"/>
              <a:t>Check for</a:t>
            </a:r>
            <a:r>
              <a:rPr lang="en-US" dirty="0" smtClean="0">
                <a:latin typeface="Consolas"/>
                <a:cs typeface="Consolas"/>
              </a:rPr>
              <a:t>: </a:t>
            </a:r>
            <a:r>
              <a:rPr lang="en-US" dirty="0" err="1" smtClean="0">
                <a:latin typeface="Consolas"/>
                <a:cs typeface="Consolas"/>
              </a:rPr>
              <a:t>θ</a:t>
            </a:r>
            <a:r>
              <a:rPr lang="en-US" dirty="0" smtClean="0">
                <a:latin typeface="Consolas"/>
                <a:cs typeface="Consolas"/>
              </a:rPr>
              <a:t> == </a:t>
            </a:r>
            <a:r>
              <a:rPr lang="en-US" dirty="0" err="1" smtClean="0">
                <a:latin typeface="Consolas"/>
                <a:cs typeface="Consolas"/>
              </a:rPr>
              <a:t>θ</a:t>
            </a:r>
            <a:r>
              <a:rPr lang="en-US" baseline="-25000" dirty="0" err="1" smtClean="0">
                <a:latin typeface="Consolas"/>
                <a:cs typeface="Consolas"/>
              </a:rPr>
              <a:t>init</a:t>
            </a:r>
            <a:endParaRPr lang="en-US" baseline="-25000" dirty="0">
              <a:latin typeface="Consolas"/>
              <a:cs typeface="Consolas"/>
            </a:endParaRPr>
          </a:p>
        </p:txBody>
      </p:sp>
    </p:spTree>
    <p:extLst>
      <p:ext uri="{BB962C8B-B14F-4D97-AF65-F5344CB8AC3E}">
        <p14:creationId xmlns:p14="http://schemas.microsoft.com/office/powerpoint/2010/main" val="366909561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video>
              <p:cMediaNode vol="80000">
                <p:cTn id="13" fill="hold" display="0">
                  <p:stCondLst>
                    <p:cond delay="indefinite"/>
                  </p:stCondLst>
                </p:cTn>
                <p:tgtEl>
                  <p:spTgt spid="5"/>
                </p:tgtEl>
              </p:cMediaNode>
            </p:vide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Rectangle 23"/>
          <p:cNvSpPr/>
          <p:nvPr/>
        </p:nvSpPr>
        <p:spPr>
          <a:xfrm>
            <a:off x="869197" y="1481908"/>
            <a:ext cx="5044560" cy="5056053"/>
          </a:xfrm>
          <a:prstGeom prst="rect">
            <a:avLst/>
          </a:prstGeom>
          <a:ln w="3175" cmpd="sng"/>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 name="Rectangle 2"/>
          <p:cNvSpPr/>
          <p:nvPr/>
        </p:nvSpPr>
        <p:spPr>
          <a:xfrm>
            <a:off x="2023726" y="3159525"/>
            <a:ext cx="3890031" cy="3378436"/>
          </a:xfrm>
          <a:prstGeom prst="rect">
            <a:avLst/>
          </a:prstGeom>
          <a:solidFill>
            <a:srgbClr val="CCFFCC"/>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Slide Number Placeholder 3"/>
          <p:cNvSpPr>
            <a:spLocks noGrp="1"/>
          </p:cNvSpPr>
          <p:nvPr>
            <p:ph type="sldNum" sz="quarter" idx="12"/>
          </p:nvPr>
        </p:nvSpPr>
        <p:spPr/>
        <p:txBody>
          <a:bodyPr/>
          <a:lstStyle/>
          <a:p>
            <a:fld id="{DF3EE5D0-F792-5040-8CBB-53BBA783D261}" type="slidenum">
              <a:rPr lang="en-US" smtClean="0"/>
              <a:t>17</a:t>
            </a:fld>
            <a:endParaRPr lang="en-US"/>
          </a:p>
        </p:txBody>
      </p:sp>
      <p:sp>
        <p:nvSpPr>
          <p:cNvPr id="39" name="TextBox 38"/>
          <p:cNvSpPr txBox="1"/>
          <p:nvPr/>
        </p:nvSpPr>
        <p:spPr>
          <a:xfrm>
            <a:off x="242753" y="2974859"/>
            <a:ext cx="593582" cy="369332"/>
          </a:xfrm>
          <a:prstGeom prst="rect">
            <a:avLst/>
          </a:prstGeom>
          <a:noFill/>
        </p:spPr>
        <p:txBody>
          <a:bodyPr wrap="none" rtlCol="0">
            <a:spAutoFit/>
          </a:bodyPr>
          <a:lstStyle/>
          <a:p>
            <a:r>
              <a:rPr lang="en-US" dirty="0" smtClean="0"/>
              <a:t>0.05</a:t>
            </a:r>
          </a:p>
        </p:txBody>
      </p:sp>
      <p:sp>
        <p:nvSpPr>
          <p:cNvPr id="40" name="TextBox 39"/>
          <p:cNvSpPr txBox="1"/>
          <p:nvPr/>
        </p:nvSpPr>
        <p:spPr>
          <a:xfrm>
            <a:off x="1860328" y="1101134"/>
            <a:ext cx="303914" cy="369332"/>
          </a:xfrm>
          <a:prstGeom prst="rect">
            <a:avLst/>
          </a:prstGeom>
          <a:noFill/>
        </p:spPr>
        <p:txBody>
          <a:bodyPr wrap="none" rtlCol="0">
            <a:spAutoFit/>
          </a:bodyPr>
          <a:lstStyle/>
          <a:p>
            <a:r>
              <a:rPr lang="en-US" dirty="0" smtClean="0"/>
              <a:t>4</a:t>
            </a:r>
          </a:p>
        </p:txBody>
      </p:sp>
      <p:sp>
        <p:nvSpPr>
          <p:cNvPr id="41" name="TextBox 40"/>
          <p:cNvSpPr txBox="1"/>
          <p:nvPr/>
        </p:nvSpPr>
        <p:spPr>
          <a:xfrm>
            <a:off x="2597753" y="1008243"/>
            <a:ext cx="287258" cy="369332"/>
          </a:xfrm>
          <a:prstGeom prst="rect">
            <a:avLst/>
          </a:prstGeom>
          <a:noFill/>
        </p:spPr>
        <p:txBody>
          <a:bodyPr wrap="none" rtlCol="0">
            <a:spAutoFit/>
          </a:bodyPr>
          <a:lstStyle/>
          <a:p>
            <a:r>
              <a:rPr lang="en-US" dirty="0">
                <a:latin typeface="Symbol" charset="2"/>
                <a:cs typeface="Symbol" charset="2"/>
              </a:rPr>
              <a:t>t</a:t>
            </a:r>
            <a:endParaRPr lang="en-US" dirty="0" smtClean="0">
              <a:latin typeface="Symbol" charset="2"/>
              <a:cs typeface="Symbol" charset="2"/>
            </a:endParaRPr>
          </a:p>
        </p:txBody>
      </p:sp>
      <p:sp>
        <p:nvSpPr>
          <p:cNvPr id="43" name="TextBox 42"/>
          <p:cNvSpPr txBox="1"/>
          <p:nvPr/>
        </p:nvSpPr>
        <p:spPr>
          <a:xfrm>
            <a:off x="360325" y="3482467"/>
            <a:ext cx="308310" cy="369332"/>
          </a:xfrm>
          <a:prstGeom prst="rect">
            <a:avLst/>
          </a:prstGeom>
          <a:noFill/>
        </p:spPr>
        <p:txBody>
          <a:bodyPr wrap="none" rtlCol="0">
            <a:spAutoFit/>
          </a:bodyPr>
          <a:lstStyle/>
          <a:p>
            <a:r>
              <a:rPr lang="en-US" dirty="0" err="1">
                <a:latin typeface="Symbol" charset="2"/>
                <a:cs typeface="Symbol" charset="2"/>
              </a:rPr>
              <a:t>d</a:t>
            </a:r>
            <a:endParaRPr lang="en-US" dirty="0">
              <a:latin typeface="Symbol" charset="2"/>
              <a:cs typeface="Symbol" charset="2"/>
            </a:endParaRPr>
          </a:p>
        </p:txBody>
      </p:sp>
      <p:cxnSp>
        <p:nvCxnSpPr>
          <p:cNvPr id="45" name="Straight Arrow Connector 44"/>
          <p:cNvCxnSpPr/>
          <p:nvPr/>
        </p:nvCxnSpPr>
        <p:spPr>
          <a:xfrm>
            <a:off x="2861493" y="1201641"/>
            <a:ext cx="477069"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47" name="Straight Arrow Connector 46"/>
          <p:cNvCxnSpPr/>
          <p:nvPr/>
        </p:nvCxnSpPr>
        <p:spPr>
          <a:xfrm>
            <a:off x="498107" y="3851799"/>
            <a:ext cx="0" cy="45355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50" name="Rectangle 49"/>
          <p:cNvSpPr/>
          <p:nvPr/>
        </p:nvSpPr>
        <p:spPr>
          <a:xfrm>
            <a:off x="6196224" y="1758231"/>
            <a:ext cx="340989" cy="340989"/>
          </a:xfrm>
          <a:prstGeom prst="rect">
            <a:avLst/>
          </a:prstGeom>
          <a:solidFill>
            <a:srgbClr val="CCFFCC"/>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2" name="TextBox 51"/>
          <p:cNvSpPr txBox="1"/>
          <p:nvPr/>
        </p:nvSpPr>
        <p:spPr>
          <a:xfrm>
            <a:off x="6630593" y="1774837"/>
            <a:ext cx="1801720" cy="307777"/>
          </a:xfrm>
          <a:prstGeom prst="rect">
            <a:avLst/>
          </a:prstGeom>
          <a:noFill/>
        </p:spPr>
        <p:txBody>
          <a:bodyPr wrap="none" rtlCol="0">
            <a:spAutoFit/>
          </a:bodyPr>
          <a:lstStyle/>
          <a:p>
            <a:r>
              <a:rPr lang="en-US" sz="1400" dirty="0" smtClean="0"/>
              <a:t>Controller with fault</a:t>
            </a:r>
            <a:endParaRPr lang="en-US" sz="1400" dirty="0"/>
          </a:p>
        </p:txBody>
      </p:sp>
      <p:sp>
        <p:nvSpPr>
          <p:cNvPr id="26" name="TextBox 25"/>
          <p:cNvSpPr txBox="1"/>
          <p:nvPr/>
        </p:nvSpPr>
        <p:spPr>
          <a:xfrm>
            <a:off x="542413" y="458416"/>
            <a:ext cx="7660597" cy="523220"/>
          </a:xfrm>
          <a:prstGeom prst="rect">
            <a:avLst/>
          </a:prstGeom>
          <a:noFill/>
        </p:spPr>
        <p:txBody>
          <a:bodyPr wrap="square" rtlCol="0">
            <a:spAutoFit/>
          </a:bodyPr>
          <a:lstStyle/>
          <a:p>
            <a:r>
              <a:rPr lang="en-US" sz="2800" b="1" dirty="0" smtClean="0">
                <a:latin typeface="Consolas"/>
                <a:cs typeface="Consolas"/>
              </a:rPr>
              <a:t>F</a:t>
            </a:r>
            <a:r>
              <a:rPr lang="en-US" sz="2400" dirty="0" smtClean="0">
                <a:latin typeface="Consolas"/>
                <a:cs typeface="Consolas"/>
              </a:rPr>
              <a:t>(</a:t>
            </a:r>
            <a:r>
              <a:rPr lang="en-US" sz="2400" dirty="0">
                <a:latin typeface="Consolas"/>
                <a:cs typeface="Consolas"/>
              </a:rPr>
              <a:t>θ</a:t>
            </a:r>
            <a:r>
              <a:rPr lang="en-US" sz="2400" baseline="-25000" dirty="0" smtClean="0">
                <a:latin typeface="Consolas"/>
                <a:cs typeface="Consolas"/>
              </a:rPr>
              <a:t>0</a:t>
            </a:r>
            <a:r>
              <a:rPr lang="en-US" sz="2400" dirty="0" smtClean="0">
                <a:latin typeface="Consolas"/>
                <a:cs typeface="Consolas"/>
              </a:rPr>
              <a:t> &amp; (</a:t>
            </a:r>
            <a:r>
              <a:rPr lang="en-US" sz="2000" i="1" dirty="0" err="1">
                <a:latin typeface="Consolas"/>
                <a:cs typeface="Consolas"/>
              </a:rPr>
              <a:t>close_</a:t>
            </a:r>
            <a:r>
              <a:rPr lang="en-US" sz="2000" dirty="0" err="1">
                <a:solidFill>
                  <a:srgbClr val="000000"/>
                </a:solidFill>
                <a:latin typeface="Symbol" charset="2"/>
                <a:cs typeface="Symbol" charset="2"/>
              </a:rPr>
              <a:t>d</a:t>
            </a:r>
            <a:r>
              <a:rPr lang="en-US" sz="2000" dirty="0" smtClean="0">
                <a:latin typeface="Consolas"/>
                <a:cs typeface="Consolas"/>
              </a:rPr>
              <a:t> </a:t>
            </a:r>
            <a:r>
              <a:rPr lang="en-US" sz="2800" b="1" dirty="0" smtClean="0">
                <a:latin typeface="Consolas"/>
                <a:cs typeface="Consolas"/>
              </a:rPr>
              <a:t>U</a:t>
            </a:r>
            <a:r>
              <a:rPr lang="en-US" sz="2400" baseline="-25000" dirty="0" smtClean="0">
                <a:latin typeface="Consolas"/>
                <a:cs typeface="Consolas"/>
              </a:rPr>
              <a:t>[0,</a:t>
            </a:r>
            <a:r>
              <a:rPr lang="en-US" sz="2400" baseline="-25000" dirty="0" smtClean="0">
                <a:solidFill>
                  <a:srgbClr val="FF0000"/>
                </a:solidFill>
                <a:latin typeface="Symbol" charset="2"/>
                <a:cs typeface="Symbol" charset="2"/>
              </a:rPr>
              <a:t>t</a:t>
            </a:r>
            <a:r>
              <a:rPr lang="en-US" sz="2400" baseline="-25000" dirty="0" smtClean="0">
                <a:latin typeface="Consolas"/>
                <a:cs typeface="Consolas"/>
              </a:rPr>
              <a:t>]</a:t>
            </a:r>
            <a:r>
              <a:rPr lang="en-US" sz="2400" dirty="0" smtClean="0">
                <a:latin typeface="Consolas"/>
                <a:cs typeface="Consolas"/>
              </a:rPr>
              <a:t>(θ</a:t>
            </a:r>
            <a:r>
              <a:rPr lang="en-US" sz="2400" baseline="-25000" dirty="0" smtClean="0">
                <a:latin typeface="Consolas"/>
                <a:cs typeface="Consolas"/>
              </a:rPr>
              <a:t>180</a:t>
            </a:r>
            <a:r>
              <a:rPr lang="en-US" sz="2400" dirty="0" smtClean="0">
                <a:latin typeface="Consolas"/>
                <a:cs typeface="Consolas"/>
              </a:rPr>
              <a:t> &amp; </a:t>
            </a:r>
            <a:r>
              <a:rPr lang="en-US" sz="2000" i="1" dirty="0" err="1">
                <a:latin typeface="Consolas"/>
                <a:cs typeface="Consolas"/>
              </a:rPr>
              <a:t>close_</a:t>
            </a:r>
            <a:r>
              <a:rPr lang="en-US" sz="2000" dirty="0" err="1">
                <a:solidFill>
                  <a:srgbClr val="000000"/>
                </a:solidFill>
                <a:latin typeface="Symbol" charset="2"/>
                <a:cs typeface="Symbol" charset="2"/>
              </a:rPr>
              <a:t>d</a:t>
            </a:r>
            <a:r>
              <a:rPr lang="en-US" sz="2000" dirty="0" smtClean="0">
                <a:latin typeface="Consolas"/>
                <a:cs typeface="Consolas"/>
              </a:rPr>
              <a:t> </a:t>
            </a:r>
            <a:r>
              <a:rPr lang="en-US" sz="2800" b="1" dirty="0" smtClean="0">
                <a:latin typeface="Consolas"/>
                <a:cs typeface="Consolas"/>
              </a:rPr>
              <a:t>U</a:t>
            </a:r>
            <a:r>
              <a:rPr lang="en-US" sz="2400" baseline="-25000" dirty="0" smtClean="0">
                <a:latin typeface="Consolas"/>
                <a:cs typeface="Consolas"/>
              </a:rPr>
              <a:t>[0,</a:t>
            </a:r>
            <a:r>
              <a:rPr lang="en-US" sz="2400" baseline="-25000" dirty="0" smtClean="0">
                <a:solidFill>
                  <a:srgbClr val="FF0000"/>
                </a:solidFill>
                <a:latin typeface="Symbol" charset="2"/>
                <a:cs typeface="Symbol" charset="2"/>
              </a:rPr>
              <a:t>t</a:t>
            </a:r>
            <a:r>
              <a:rPr lang="en-US" sz="2400" baseline="-25000" dirty="0" smtClean="0">
                <a:latin typeface="Consolas"/>
                <a:cs typeface="Consolas"/>
              </a:rPr>
              <a:t>]</a:t>
            </a:r>
            <a:r>
              <a:rPr lang="en-US" sz="2400" dirty="0" smtClean="0">
                <a:latin typeface="Consolas"/>
                <a:cs typeface="Consolas"/>
              </a:rPr>
              <a:t>θ</a:t>
            </a:r>
            <a:r>
              <a:rPr lang="en-US" sz="2400" baseline="-25000" dirty="0" smtClean="0">
                <a:latin typeface="Consolas"/>
                <a:cs typeface="Consolas"/>
              </a:rPr>
              <a:t>0</a:t>
            </a:r>
            <a:r>
              <a:rPr lang="en-US" sz="2400" dirty="0" smtClean="0">
                <a:latin typeface="Consolas"/>
                <a:cs typeface="Consolas"/>
              </a:rPr>
              <a:t>))   </a:t>
            </a:r>
            <a:endParaRPr lang="en-US" sz="2400" i="1" dirty="0">
              <a:latin typeface="Consolas"/>
              <a:cs typeface="Consolas"/>
            </a:endParaRPr>
          </a:p>
        </p:txBody>
      </p:sp>
      <p:cxnSp>
        <p:nvCxnSpPr>
          <p:cNvPr id="27" name="Straight Connector 26"/>
          <p:cNvCxnSpPr/>
          <p:nvPr/>
        </p:nvCxnSpPr>
        <p:spPr>
          <a:xfrm flipH="1">
            <a:off x="869198" y="3159525"/>
            <a:ext cx="1154528" cy="0"/>
          </a:xfrm>
          <a:prstGeom prst="line">
            <a:avLst/>
          </a:prstGeom>
          <a:ln w="9525" cmpd="sng">
            <a:prstDash val="dash"/>
            <a:round/>
          </a:ln>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p:nvCxnSpPr>
        <p:spPr>
          <a:xfrm flipV="1">
            <a:off x="2027393" y="1481909"/>
            <a:ext cx="0" cy="1677616"/>
          </a:xfrm>
          <a:prstGeom prst="line">
            <a:avLst/>
          </a:prstGeom>
          <a:ln w="9525" cmpd="sng">
            <a:prstDash val="dash"/>
            <a:round/>
          </a:ln>
        </p:spPr>
        <p:style>
          <a:lnRef idx="2">
            <a:schemeClr val="accent1"/>
          </a:lnRef>
          <a:fillRef idx="0">
            <a:schemeClr val="accent1"/>
          </a:fillRef>
          <a:effectRef idx="1">
            <a:schemeClr val="accent1"/>
          </a:effectRef>
          <a:fontRef idx="minor">
            <a:schemeClr val="tx1"/>
          </a:fontRef>
        </p:style>
      </p:cxnSp>
      <p:pic>
        <p:nvPicPr>
          <p:cNvPr id="13" name="circle.avi">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6108233" y="2765816"/>
            <a:ext cx="2631208" cy="1973406"/>
          </a:xfrm>
          <a:prstGeom prst="rect">
            <a:avLst/>
          </a:prstGeom>
        </p:spPr>
      </p:pic>
    </p:spTree>
    <p:extLst>
      <p:ext uri="{BB962C8B-B14F-4D97-AF65-F5344CB8AC3E}">
        <p14:creationId xmlns:p14="http://schemas.microsoft.com/office/powerpoint/2010/main" val="242036940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seq concurrent="1" nextAc="seek">
              <p:cTn id="15" restart="whenNotActive" fill="hold" evtFilter="cancelBubble" nodeType="interactiveSeq">
                <p:stCondLst>
                  <p:cond evt="onClick" delay="0">
                    <p:tgtEl>
                      <p:spTgt spid="13"/>
                    </p:tgtEl>
                  </p:cond>
                </p:stCondLst>
                <p:endSync evt="end" delay="0">
                  <p:rtn val="all"/>
                </p:endSync>
                <p:childTnLst>
                  <p:par>
                    <p:cTn id="16" fill="hold">
                      <p:stCondLst>
                        <p:cond delay="0"/>
                      </p:stCondLst>
                      <p:childTnLst>
                        <p:par>
                          <p:cTn id="17" fill="hold">
                            <p:stCondLst>
                              <p:cond delay="0"/>
                            </p:stCondLst>
                            <p:childTnLst>
                              <p:par>
                                <p:cTn id="18" presetID="2" presetClass="mediacall" presetSubtype="0" fill="hold" nodeType="clickEffect">
                                  <p:stCondLst>
                                    <p:cond delay="0"/>
                                  </p:stCondLst>
                                  <p:childTnLst>
                                    <p:cmd type="call" cmd="togglePause">
                                      <p:cBhvr>
                                        <p:cTn id="19" dur="1" fill="hold"/>
                                        <p:tgtEl>
                                          <p:spTgt spid="13"/>
                                        </p:tgtEl>
                                      </p:cBhvr>
                                    </p:cmd>
                                  </p:childTnLst>
                                </p:cTn>
                              </p:par>
                            </p:childTnLst>
                          </p:cTn>
                        </p:par>
                      </p:childTnLst>
                    </p:cTn>
                  </p:par>
                </p:childTnLst>
              </p:cTn>
              <p:nextCondLst>
                <p:cond evt="onClick" delay="0">
                  <p:tgtEl>
                    <p:spTgt spid="13"/>
                  </p:tgtEl>
                </p:cond>
              </p:nextCondLst>
            </p:seq>
            <p:video>
              <p:cMediaNode vol="80000">
                <p:cTn id="20" fill="hold" display="0">
                  <p:stCondLst>
                    <p:cond delay="indefinite"/>
                  </p:stCondLst>
                </p:cTn>
                <p:tgtEl>
                  <p:spTgt spid="13"/>
                </p:tgtEl>
              </p:cMediaNode>
            </p:video>
          </p:childTnLst>
        </p:cTn>
      </p:par>
    </p:tnLst>
    <p:bldLst>
      <p:bldP spid="3" grpId="0" animBg="1"/>
      <p:bldP spid="39" grpId="0"/>
      <p:bldP spid="40"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Rectangle 23"/>
          <p:cNvSpPr/>
          <p:nvPr/>
        </p:nvSpPr>
        <p:spPr>
          <a:xfrm>
            <a:off x="870469" y="1481908"/>
            <a:ext cx="5044560" cy="5056053"/>
          </a:xfrm>
          <a:prstGeom prst="rect">
            <a:avLst/>
          </a:prstGeom>
          <a:ln w="3175" cmpd="sng"/>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 name="Slide Number Placeholder 3"/>
          <p:cNvSpPr>
            <a:spLocks noGrp="1"/>
          </p:cNvSpPr>
          <p:nvPr>
            <p:ph type="sldNum" sz="quarter" idx="12"/>
          </p:nvPr>
        </p:nvSpPr>
        <p:spPr/>
        <p:txBody>
          <a:bodyPr/>
          <a:lstStyle/>
          <a:p>
            <a:fld id="{DF3EE5D0-F792-5040-8CBB-53BBA783D261}" type="slidenum">
              <a:rPr lang="en-US" smtClean="0"/>
              <a:t>18</a:t>
            </a:fld>
            <a:endParaRPr lang="en-US"/>
          </a:p>
        </p:txBody>
      </p:sp>
      <p:cxnSp>
        <p:nvCxnSpPr>
          <p:cNvPr id="31" name="Straight Connector 30"/>
          <p:cNvCxnSpPr/>
          <p:nvPr/>
        </p:nvCxnSpPr>
        <p:spPr>
          <a:xfrm>
            <a:off x="2375606" y="4009935"/>
            <a:ext cx="0" cy="2516266"/>
          </a:xfrm>
          <a:prstGeom prst="line">
            <a:avLst/>
          </a:prstGeom>
          <a:ln w="9525" cmpd="sng">
            <a:prstDash val="dash"/>
            <a:round/>
          </a:ln>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p:nvCxnSpPr>
        <p:spPr>
          <a:xfrm>
            <a:off x="3339834" y="4750704"/>
            <a:ext cx="0" cy="1787255"/>
          </a:xfrm>
          <a:prstGeom prst="line">
            <a:avLst/>
          </a:prstGeom>
          <a:ln w="9525" cmpd="sng">
            <a:prstDash val="dash"/>
            <a:round/>
          </a:ln>
        </p:spPr>
        <p:style>
          <a:lnRef idx="2">
            <a:schemeClr val="accent1"/>
          </a:lnRef>
          <a:fillRef idx="0">
            <a:schemeClr val="accent1"/>
          </a:fillRef>
          <a:effectRef idx="1">
            <a:schemeClr val="accent1"/>
          </a:effectRef>
          <a:fontRef idx="minor">
            <a:schemeClr val="tx1"/>
          </a:fontRef>
        </p:style>
      </p:cxnSp>
      <p:sp>
        <p:nvSpPr>
          <p:cNvPr id="39" name="TextBox 38"/>
          <p:cNvSpPr txBox="1"/>
          <p:nvPr/>
        </p:nvSpPr>
        <p:spPr>
          <a:xfrm>
            <a:off x="244025" y="2974859"/>
            <a:ext cx="593582" cy="369332"/>
          </a:xfrm>
          <a:prstGeom prst="rect">
            <a:avLst/>
          </a:prstGeom>
          <a:noFill/>
        </p:spPr>
        <p:txBody>
          <a:bodyPr wrap="none" rtlCol="0">
            <a:spAutoFit/>
          </a:bodyPr>
          <a:lstStyle/>
          <a:p>
            <a:r>
              <a:rPr lang="en-US" dirty="0" smtClean="0"/>
              <a:t>0.05</a:t>
            </a:r>
          </a:p>
        </p:txBody>
      </p:sp>
      <p:sp>
        <p:nvSpPr>
          <p:cNvPr id="40" name="TextBox 39"/>
          <p:cNvSpPr txBox="1"/>
          <p:nvPr/>
        </p:nvSpPr>
        <p:spPr>
          <a:xfrm>
            <a:off x="1861600" y="1101134"/>
            <a:ext cx="303914" cy="369332"/>
          </a:xfrm>
          <a:prstGeom prst="rect">
            <a:avLst/>
          </a:prstGeom>
          <a:noFill/>
        </p:spPr>
        <p:txBody>
          <a:bodyPr wrap="none" rtlCol="0">
            <a:spAutoFit/>
          </a:bodyPr>
          <a:lstStyle/>
          <a:p>
            <a:r>
              <a:rPr lang="en-US" dirty="0" smtClean="0"/>
              <a:t>4</a:t>
            </a:r>
          </a:p>
        </p:txBody>
      </p:sp>
      <p:sp>
        <p:nvSpPr>
          <p:cNvPr id="41" name="TextBox 40"/>
          <p:cNvSpPr txBox="1"/>
          <p:nvPr/>
        </p:nvSpPr>
        <p:spPr>
          <a:xfrm>
            <a:off x="2575507" y="1016975"/>
            <a:ext cx="287258" cy="369332"/>
          </a:xfrm>
          <a:prstGeom prst="rect">
            <a:avLst/>
          </a:prstGeom>
          <a:noFill/>
        </p:spPr>
        <p:txBody>
          <a:bodyPr wrap="none" rtlCol="0">
            <a:spAutoFit/>
          </a:bodyPr>
          <a:lstStyle/>
          <a:p>
            <a:r>
              <a:rPr lang="en-US" dirty="0">
                <a:latin typeface="Symbol" charset="2"/>
                <a:cs typeface="Symbol" charset="2"/>
              </a:rPr>
              <a:t>t</a:t>
            </a:r>
            <a:endParaRPr lang="en-US" dirty="0" smtClean="0">
              <a:latin typeface="Symbol" charset="2"/>
              <a:cs typeface="Symbol" charset="2"/>
            </a:endParaRPr>
          </a:p>
        </p:txBody>
      </p:sp>
      <p:sp>
        <p:nvSpPr>
          <p:cNvPr id="43" name="TextBox 42"/>
          <p:cNvSpPr txBox="1"/>
          <p:nvPr/>
        </p:nvSpPr>
        <p:spPr>
          <a:xfrm>
            <a:off x="361597" y="3482467"/>
            <a:ext cx="308310" cy="369332"/>
          </a:xfrm>
          <a:prstGeom prst="rect">
            <a:avLst/>
          </a:prstGeom>
          <a:noFill/>
        </p:spPr>
        <p:txBody>
          <a:bodyPr wrap="none" rtlCol="0">
            <a:spAutoFit/>
          </a:bodyPr>
          <a:lstStyle/>
          <a:p>
            <a:r>
              <a:rPr lang="en-US" dirty="0" err="1">
                <a:latin typeface="Symbol" charset="2"/>
                <a:cs typeface="Symbol" charset="2"/>
              </a:rPr>
              <a:t>d</a:t>
            </a:r>
            <a:endParaRPr lang="en-US" dirty="0">
              <a:latin typeface="Symbol" charset="2"/>
              <a:cs typeface="Symbol" charset="2"/>
            </a:endParaRPr>
          </a:p>
        </p:txBody>
      </p:sp>
      <p:cxnSp>
        <p:nvCxnSpPr>
          <p:cNvPr id="45" name="Straight Arrow Connector 44"/>
          <p:cNvCxnSpPr>
            <a:stCxn id="41" idx="3"/>
          </p:cNvCxnSpPr>
          <p:nvPr/>
        </p:nvCxnSpPr>
        <p:spPr>
          <a:xfrm>
            <a:off x="2862765" y="1201641"/>
            <a:ext cx="477069"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47" name="Straight Arrow Connector 46"/>
          <p:cNvCxnSpPr/>
          <p:nvPr/>
        </p:nvCxnSpPr>
        <p:spPr>
          <a:xfrm>
            <a:off x="499379" y="3851799"/>
            <a:ext cx="0" cy="45355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50" name="Rectangle 49"/>
          <p:cNvSpPr/>
          <p:nvPr/>
        </p:nvSpPr>
        <p:spPr>
          <a:xfrm>
            <a:off x="6197496" y="1758231"/>
            <a:ext cx="340989" cy="340989"/>
          </a:xfrm>
          <a:prstGeom prst="rect">
            <a:avLst/>
          </a:prstGeom>
          <a:solidFill>
            <a:srgbClr val="CCFFCC"/>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2" name="TextBox 51"/>
          <p:cNvSpPr txBox="1"/>
          <p:nvPr/>
        </p:nvSpPr>
        <p:spPr>
          <a:xfrm>
            <a:off x="6631865" y="1774837"/>
            <a:ext cx="1801720" cy="307777"/>
          </a:xfrm>
          <a:prstGeom prst="rect">
            <a:avLst/>
          </a:prstGeom>
          <a:noFill/>
        </p:spPr>
        <p:txBody>
          <a:bodyPr wrap="none" rtlCol="0">
            <a:spAutoFit/>
          </a:bodyPr>
          <a:lstStyle/>
          <a:p>
            <a:r>
              <a:rPr lang="en-US" sz="1400" dirty="0" smtClean="0"/>
              <a:t>Controller with fault</a:t>
            </a:r>
            <a:endParaRPr lang="en-US" sz="1400" dirty="0"/>
          </a:p>
        </p:txBody>
      </p:sp>
      <p:sp>
        <p:nvSpPr>
          <p:cNvPr id="53" name="TextBox 52"/>
          <p:cNvSpPr txBox="1"/>
          <p:nvPr/>
        </p:nvSpPr>
        <p:spPr>
          <a:xfrm>
            <a:off x="6631865" y="2851748"/>
            <a:ext cx="2063749" cy="307777"/>
          </a:xfrm>
          <a:prstGeom prst="rect">
            <a:avLst/>
          </a:prstGeom>
          <a:noFill/>
        </p:spPr>
        <p:txBody>
          <a:bodyPr wrap="none" rtlCol="0">
            <a:spAutoFit/>
          </a:bodyPr>
          <a:lstStyle/>
          <a:p>
            <a:r>
              <a:rPr lang="en-US" sz="1400" dirty="0" smtClean="0"/>
              <a:t>Controller without fault</a:t>
            </a:r>
            <a:endParaRPr lang="en-US" sz="1400" dirty="0"/>
          </a:p>
        </p:txBody>
      </p:sp>
      <p:sp>
        <p:nvSpPr>
          <p:cNvPr id="26" name="TextBox 25"/>
          <p:cNvSpPr txBox="1"/>
          <p:nvPr/>
        </p:nvSpPr>
        <p:spPr>
          <a:xfrm>
            <a:off x="542413" y="458416"/>
            <a:ext cx="7660597" cy="523220"/>
          </a:xfrm>
          <a:prstGeom prst="rect">
            <a:avLst/>
          </a:prstGeom>
          <a:noFill/>
        </p:spPr>
        <p:txBody>
          <a:bodyPr wrap="square" rtlCol="0">
            <a:spAutoFit/>
          </a:bodyPr>
          <a:lstStyle/>
          <a:p>
            <a:r>
              <a:rPr lang="en-US" sz="2800" b="1" dirty="0" smtClean="0">
                <a:latin typeface="Consolas"/>
                <a:cs typeface="Consolas"/>
              </a:rPr>
              <a:t>F</a:t>
            </a:r>
            <a:r>
              <a:rPr lang="en-US" sz="2400" dirty="0" smtClean="0">
                <a:latin typeface="Consolas"/>
                <a:cs typeface="Consolas"/>
              </a:rPr>
              <a:t>(</a:t>
            </a:r>
            <a:r>
              <a:rPr lang="en-US" sz="2400" dirty="0">
                <a:latin typeface="Consolas"/>
                <a:cs typeface="Consolas"/>
              </a:rPr>
              <a:t>θ</a:t>
            </a:r>
            <a:r>
              <a:rPr lang="en-US" sz="2400" baseline="-25000" dirty="0" smtClean="0">
                <a:latin typeface="Consolas"/>
                <a:cs typeface="Consolas"/>
              </a:rPr>
              <a:t>0</a:t>
            </a:r>
            <a:r>
              <a:rPr lang="en-US" sz="2400" dirty="0" smtClean="0">
                <a:latin typeface="Consolas"/>
                <a:cs typeface="Consolas"/>
              </a:rPr>
              <a:t> &amp; (</a:t>
            </a:r>
            <a:r>
              <a:rPr lang="en-US" sz="2000" i="1" dirty="0" err="1">
                <a:latin typeface="Consolas"/>
                <a:cs typeface="Consolas"/>
              </a:rPr>
              <a:t>close_</a:t>
            </a:r>
            <a:r>
              <a:rPr lang="en-US" sz="2000" dirty="0" err="1">
                <a:solidFill>
                  <a:srgbClr val="000000"/>
                </a:solidFill>
                <a:latin typeface="Symbol" charset="2"/>
                <a:cs typeface="Symbol" charset="2"/>
              </a:rPr>
              <a:t>d</a:t>
            </a:r>
            <a:r>
              <a:rPr lang="en-US" sz="2000" dirty="0" smtClean="0">
                <a:latin typeface="Consolas"/>
                <a:cs typeface="Consolas"/>
              </a:rPr>
              <a:t> </a:t>
            </a:r>
            <a:r>
              <a:rPr lang="en-US" sz="2800" b="1" dirty="0" smtClean="0">
                <a:latin typeface="Consolas"/>
                <a:cs typeface="Consolas"/>
              </a:rPr>
              <a:t>U</a:t>
            </a:r>
            <a:r>
              <a:rPr lang="en-US" sz="2400" baseline="-25000" dirty="0" smtClean="0">
                <a:latin typeface="Consolas"/>
                <a:cs typeface="Consolas"/>
              </a:rPr>
              <a:t>[0,</a:t>
            </a:r>
            <a:r>
              <a:rPr lang="en-US" sz="2400" baseline="-25000" dirty="0" smtClean="0">
                <a:solidFill>
                  <a:srgbClr val="FF0000"/>
                </a:solidFill>
                <a:latin typeface="Symbol" charset="2"/>
                <a:cs typeface="Symbol" charset="2"/>
              </a:rPr>
              <a:t>t</a:t>
            </a:r>
            <a:r>
              <a:rPr lang="en-US" sz="2400" baseline="-25000" dirty="0" smtClean="0">
                <a:latin typeface="Consolas"/>
                <a:cs typeface="Consolas"/>
              </a:rPr>
              <a:t>]</a:t>
            </a:r>
            <a:r>
              <a:rPr lang="en-US" sz="2400" dirty="0" smtClean="0">
                <a:latin typeface="Consolas"/>
                <a:cs typeface="Consolas"/>
              </a:rPr>
              <a:t>(θ</a:t>
            </a:r>
            <a:r>
              <a:rPr lang="en-US" sz="2400" baseline="-25000" dirty="0" smtClean="0">
                <a:latin typeface="Consolas"/>
                <a:cs typeface="Consolas"/>
              </a:rPr>
              <a:t>180</a:t>
            </a:r>
            <a:r>
              <a:rPr lang="en-US" sz="2400" dirty="0" smtClean="0">
                <a:latin typeface="Consolas"/>
                <a:cs typeface="Consolas"/>
              </a:rPr>
              <a:t> &amp; </a:t>
            </a:r>
            <a:r>
              <a:rPr lang="en-US" sz="2000" i="1" dirty="0" err="1">
                <a:latin typeface="Consolas"/>
                <a:cs typeface="Consolas"/>
              </a:rPr>
              <a:t>close_</a:t>
            </a:r>
            <a:r>
              <a:rPr lang="en-US" sz="2000" dirty="0" err="1">
                <a:solidFill>
                  <a:srgbClr val="000000"/>
                </a:solidFill>
                <a:latin typeface="Symbol" charset="2"/>
                <a:cs typeface="Symbol" charset="2"/>
              </a:rPr>
              <a:t>d</a:t>
            </a:r>
            <a:r>
              <a:rPr lang="en-US" sz="2000" dirty="0" smtClean="0">
                <a:latin typeface="Consolas"/>
                <a:cs typeface="Consolas"/>
              </a:rPr>
              <a:t> </a:t>
            </a:r>
            <a:r>
              <a:rPr lang="en-US" sz="2800" b="1" dirty="0" smtClean="0">
                <a:latin typeface="Consolas"/>
                <a:cs typeface="Consolas"/>
              </a:rPr>
              <a:t>U</a:t>
            </a:r>
            <a:r>
              <a:rPr lang="en-US" sz="2400" baseline="-25000" dirty="0" smtClean="0">
                <a:latin typeface="Consolas"/>
                <a:cs typeface="Consolas"/>
              </a:rPr>
              <a:t>[0,</a:t>
            </a:r>
            <a:r>
              <a:rPr lang="en-US" sz="2400" baseline="-25000" dirty="0" smtClean="0">
                <a:solidFill>
                  <a:srgbClr val="FF0000"/>
                </a:solidFill>
                <a:latin typeface="Symbol" charset="2"/>
                <a:cs typeface="Symbol" charset="2"/>
              </a:rPr>
              <a:t>t</a:t>
            </a:r>
            <a:r>
              <a:rPr lang="en-US" sz="2400" baseline="-25000" dirty="0" smtClean="0">
                <a:latin typeface="Consolas"/>
                <a:cs typeface="Consolas"/>
              </a:rPr>
              <a:t>]</a:t>
            </a:r>
            <a:r>
              <a:rPr lang="en-US" sz="2400" dirty="0" smtClean="0">
                <a:latin typeface="Consolas"/>
                <a:cs typeface="Consolas"/>
              </a:rPr>
              <a:t>θ</a:t>
            </a:r>
            <a:r>
              <a:rPr lang="en-US" sz="2400" baseline="-25000" dirty="0" smtClean="0">
                <a:latin typeface="Consolas"/>
                <a:cs typeface="Consolas"/>
              </a:rPr>
              <a:t>0</a:t>
            </a:r>
            <a:r>
              <a:rPr lang="en-US" sz="2400" dirty="0" smtClean="0">
                <a:latin typeface="Consolas"/>
                <a:cs typeface="Consolas"/>
              </a:rPr>
              <a:t>))   </a:t>
            </a:r>
            <a:endParaRPr lang="en-US" sz="2400" i="1" dirty="0">
              <a:latin typeface="Consolas"/>
              <a:cs typeface="Consolas"/>
            </a:endParaRPr>
          </a:p>
        </p:txBody>
      </p:sp>
      <p:sp>
        <p:nvSpPr>
          <p:cNvPr id="3" name="Rectangle 2"/>
          <p:cNvSpPr/>
          <p:nvPr/>
        </p:nvSpPr>
        <p:spPr>
          <a:xfrm>
            <a:off x="2024998" y="3159525"/>
            <a:ext cx="3890031" cy="3378436"/>
          </a:xfrm>
          <a:prstGeom prst="rect">
            <a:avLst/>
          </a:prstGeom>
          <a:solidFill>
            <a:srgbClr val="CCFFCC"/>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7" name="Straight Connector 26"/>
          <p:cNvCxnSpPr/>
          <p:nvPr/>
        </p:nvCxnSpPr>
        <p:spPr>
          <a:xfrm flipH="1">
            <a:off x="870470" y="3159525"/>
            <a:ext cx="1154528" cy="0"/>
          </a:xfrm>
          <a:prstGeom prst="line">
            <a:avLst/>
          </a:prstGeom>
          <a:ln w="9525" cmpd="sng">
            <a:prstDash val="dash"/>
            <a:round/>
          </a:ln>
        </p:spPr>
        <p:style>
          <a:lnRef idx="2">
            <a:schemeClr val="accent1"/>
          </a:lnRef>
          <a:fillRef idx="0">
            <a:schemeClr val="accent1"/>
          </a:fillRef>
          <a:effectRef idx="1">
            <a:schemeClr val="accent1"/>
          </a:effectRef>
          <a:fontRef idx="minor">
            <a:schemeClr val="tx1"/>
          </a:fontRef>
        </p:style>
      </p:cxnSp>
      <p:sp>
        <p:nvSpPr>
          <p:cNvPr id="30" name="Rectangle 29"/>
          <p:cNvSpPr/>
          <p:nvPr/>
        </p:nvSpPr>
        <p:spPr>
          <a:xfrm>
            <a:off x="6197496" y="2858616"/>
            <a:ext cx="340989" cy="340989"/>
          </a:xfrm>
          <a:prstGeom prst="rect">
            <a:avLst/>
          </a:prstGeom>
          <a:solidFill>
            <a:srgbClr val="FF0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32" name="Straight Connector 31"/>
          <p:cNvCxnSpPr/>
          <p:nvPr/>
        </p:nvCxnSpPr>
        <p:spPr>
          <a:xfrm flipV="1">
            <a:off x="2028665" y="1481909"/>
            <a:ext cx="0" cy="1677616"/>
          </a:xfrm>
          <a:prstGeom prst="line">
            <a:avLst/>
          </a:prstGeom>
          <a:ln w="9525" cmpd="sng">
            <a:prstDash val="dash"/>
            <a:round/>
          </a:ln>
        </p:spPr>
        <p:style>
          <a:lnRef idx="2">
            <a:schemeClr val="accent1"/>
          </a:lnRef>
          <a:fillRef idx="0">
            <a:schemeClr val="accent1"/>
          </a:fillRef>
          <a:effectRef idx="1">
            <a:schemeClr val="accent1"/>
          </a:effectRef>
          <a:fontRef idx="minor">
            <a:schemeClr val="tx1"/>
          </a:fontRef>
        </p:style>
      </p:cxnSp>
      <p:sp>
        <p:nvSpPr>
          <p:cNvPr id="42" name="TextBox 41"/>
          <p:cNvSpPr txBox="1"/>
          <p:nvPr/>
        </p:nvSpPr>
        <p:spPr>
          <a:xfrm>
            <a:off x="202588" y="4418308"/>
            <a:ext cx="467684" cy="369332"/>
          </a:xfrm>
          <a:prstGeom prst="rect">
            <a:avLst/>
          </a:prstGeom>
          <a:noFill/>
        </p:spPr>
        <p:txBody>
          <a:bodyPr wrap="none" rtlCol="0">
            <a:spAutoFit/>
          </a:bodyPr>
          <a:lstStyle/>
          <a:p>
            <a:r>
              <a:rPr lang="en-US" dirty="0" smtClean="0"/>
              <a:t>0.1</a:t>
            </a:r>
          </a:p>
        </p:txBody>
      </p:sp>
      <p:sp>
        <p:nvSpPr>
          <p:cNvPr id="44" name="TextBox 43"/>
          <p:cNvSpPr txBox="1"/>
          <p:nvPr/>
        </p:nvSpPr>
        <p:spPr>
          <a:xfrm>
            <a:off x="3886837" y="1114132"/>
            <a:ext cx="303463" cy="369332"/>
          </a:xfrm>
          <a:prstGeom prst="rect">
            <a:avLst/>
          </a:prstGeom>
          <a:noFill/>
        </p:spPr>
        <p:txBody>
          <a:bodyPr wrap="none" rtlCol="0">
            <a:spAutoFit/>
          </a:bodyPr>
          <a:lstStyle/>
          <a:p>
            <a:r>
              <a:rPr lang="en-US" dirty="0" smtClean="0"/>
              <a:t>8</a:t>
            </a:r>
          </a:p>
        </p:txBody>
      </p:sp>
      <p:sp>
        <p:nvSpPr>
          <p:cNvPr id="25" name="Rectangle 24"/>
          <p:cNvSpPr/>
          <p:nvPr/>
        </p:nvSpPr>
        <p:spPr>
          <a:xfrm>
            <a:off x="2028673" y="3170649"/>
            <a:ext cx="3878590" cy="3355552"/>
          </a:xfrm>
          <a:prstGeom prst="rect">
            <a:avLst/>
          </a:prstGeom>
          <a:pattFill prst="dashDnDiag">
            <a:fgClr>
              <a:schemeClr val="tx1"/>
            </a:fgClr>
            <a:bgClr>
              <a:srgbClr val="CCFFCC"/>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Rectangle 28"/>
          <p:cNvSpPr/>
          <p:nvPr/>
        </p:nvSpPr>
        <p:spPr>
          <a:xfrm>
            <a:off x="4038569" y="4602973"/>
            <a:ext cx="1868693" cy="1939657"/>
          </a:xfrm>
          <a:prstGeom prst="rect">
            <a:avLst/>
          </a:prstGeom>
          <a:solidFill>
            <a:srgbClr val="FF0000"/>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35" name="Straight Connector 34"/>
          <p:cNvCxnSpPr/>
          <p:nvPr/>
        </p:nvCxnSpPr>
        <p:spPr>
          <a:xfrm flipV="1">
            <a:off x="4053678" y="1481909"/>
            <a:ext cx="0" cy="3121065"/>
          </a:xfrm>
          <a:prstGeom prst="line">
            <a:avLst/>
          </a:prstGeom>
          <a:ln w="9525" cmpd="sng">
            <a:prstDash val="dash"/>
            <a:round/>
          </a:ln>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p:nvCxnSpPr>
        <p:spPr>
          <a:xfrm flipH="1">
            <a:off x="870470" y="4601958"/>
            <a:ext cx="3168099" cy="0"/>
          </a:xfrm>
          <a:prstGeom prst="line">
            <a:avLst/>
          </a:prstGeom>
          <a:ln w="9525" cmpd="sng">
            <a:prstDash val="dash"/>
            <a:round/>
          </a:ln>
        </p:spPr>
        <p:style>
          <a:lnRef idx="2">
            <a:schemeClr val="accent1"/>
          </a:lnRef>
          <a:fillRef idx="0">
            <a:schemeClr val="accent1"/>
          </a:fillRef>
          <a:effectRef idx="1">
            <a:schemeClr val="accent1"/>
          </a:effectRef>
          <a:fontRef idx="minor">
            <a:schemeClr val="tx1"/>
          </a:fontRef>
        </p:style>
      </p:cxnSp>
      <p:pic>
        <p:nvPicPr>
          <p:cNvPr id="2" name="square.avi">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6197496" y="3816423"/>
            <a:ext cx="2589911" cy="1942433"/>
          </a:xfrm>
          <a:prstGeom prst="rect">
            <a:avLst/>
          </a:prstGeom>
        </p:spPr>
      </p:pic>
    </p:spTree>
    <p:extLst>
      <p:ext uri="{BB962C8B-B14F-4D97-AF65-F5344CB8AC3E}">
        <p14:creationId xmlns:p14="http://schemas.microsoft.com/office/powerpoint/2010/main" val="180553414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5"/>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seq concurrent="1" nextAc="seek">
              <p:cTn id="19" restart="whenNotActive" fill="hold" evtFilter="cancelBubble" nodeType="interactiveSeq">
                <p:stCondLst>
                  <p:cond evt="onClick" delay="0">
                    <p:tgtEl>
                      <p:spTgt spid="2"/>
                    </p:tgtEl>
                  </p:cond>
                </p:stCondLst>
                <p:endSync evt="end" delay="0">
                  <p:rtn val="all"/>
                </p:endSync>
                <p:childTnLst>
                  <p:par>
                    <p:cTn id="20" fill="hold">
                      <p:stCondLst>
                        <p:cond delay="0"/>
                      </p:stCondLst>
                      <p:childTnLst>
                        <p:par>
                          <p:cTn id="21" fill="hold">
                            <p:stCondLst>
                              <p:cond delay="0"/>
                            </p:stCondLst>
                            <p:childTnLst>
                              <p:par>
                                <p:cTn id="22" presetID="2" presetClass="mediacall" presetSubtype="0" fill="hold" nodeType="clickEffect">
                                  <p:stCondLst>
                                    <p:cond delay="0"/>
                                  </p:stCondLst>
                                  <p:childTnLst>
                                    <p:cmd type="call" cmd="togglePause">
                                      <p:cBhvr>
                                        <p:cTn id="23" dur="1" fill="hold"/>
                                        <p:tgtEl>
                                          <p:spTgt spid="2"/>
                                        </p:tgtEl>
                                      </p:cBhvr>
                                    </p:cmd>
                                  </p:childTnLst>
                                </p:cTn>
                              </p:par>
                            </p:childTnLst>
                          </p:cTn>
                        </p:par>
                      </p:childTnLst>
                    </p:cTn>
                  </p:par>
                </p:childTnLst>
              </p:cTn>
              <p:nextCondLst>
                <p:cond evt="onClick" delay="0">
                  <p:tgtEl>
                    <p:spTgt spid="2"/>
                  </p:tgtEl>
                </p:cond>
              </p:nextCondLst>
            </p:seq>
            <p:video>
              <p:cMediaNode vol="80000">
                <p:cTn id="24" fill="hold" display="0">
                  <p:stCondLst>
                    <p:cond delay="indefinite"/>
                  </p:stCondLst>
                </p:cTn>
                <p:tgtEl>
                  <p:spTgt spid="2"/>
                </p:tgtEl>
              </p:cMediaNode>
            </p:video>
          </p:childTnLst>
        </p:cTn>
      </p:par>
    </p:tnLst>
    <p:bldLst>
      <p:bldP spid="42" grpId="0"/>
      <p:bldP spid="44" grpId="0"/>
      <p:bldP spid="25" grpId="0" animBg="1"/>
      <p:bldP spid="29"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Computing Fault Subspace</a:t>
            </a:r>
            <a:endParaRPr lang="en-US" dirty="0"/>
          </a:p>
        </p:txBody>
      </p:sp>
      <p:sp>
        <p:nvSpPr>
          <p:cNvPr id="3" name="Content Placeholder 2"/>
          <p:cNvSpPr>
            <a:spLocks noGrp="1"/>
          </p:cNvSpPr>
          <p:nvPr>
            <p:ph idx="1"/>
          </p:nvPr>
        </p:nvSpPr>
        <p:spPr>
          <a:xfrm>
            <a:off x="457200" y="1463650"/>
            <a:ext cx="8229600" cy="2072880"/>
          </a:xfrm>
        </p:spPr>
        <p:txBody>
          <a:bodyPr>
            <a:normAutofit fontScale="92500"/>
          </a:bodyPr>
          <a:lstStyle/>
          <a:p>
            <a:r>
              <a:rPr lang="en-US" dirty="0">
                <a:solidFill>
                  <a:srgbClr val="0000FF"/>
                </a:solidFill>
                <a:cs typeface="Corbel"/>
              </a:rPr>
              <a:t>D</a:t>
            </a:r>
            <a:r>
              <a:rPr lang="en-US" dirty="0" smtClean="0">
                <a:solidFill>
                  <a:srgbClr val="0000FF"/>
                </a:solidFill>
                <a:cs typeface="Corbel"/>
              </a:rPr>
              <a:t>iscretize</a:t>
            </a:r>
            <a:r>
              <a:rPr lang="en-US" dirty="0" smtClean="0">
                <a:solidFill>
                  <a:srgbClr val="000000"/>
                </a:solidFill>
                <a:cs typeface="Corbel"/>
              </a:rPr>
              <a:t> each </a:t>
            </a:r>
            <a:r>
              <a:rPr lang="en-US" dirty="0">
                <a:solidFill>
                  <a:srgbClr val="000000"/>
                </a:solidFill>
                <a:cs typeface="Corbel"/>
              </a:rPr>
              <a:t>parameter at some granularity with upper and lower bounds. For </a:t>
            </a:r>
            <a:r>
              <a:rPr lang="en-US" dirty="0">
                <a:solidFill>
                  <a:srgbClr val="000000"/>
                </a:solidFill>
                <a:latin typeface="Cambria"/>
                <a:cs typeface="Cambria"/>
              </a:rPr>
              <a:t>k</a:t>
            </a:r>
            <a:r>
              <a:rPr lang="en-US" dirty="0">
                <a:solidFill>
                  <a:srgbClr val="000000"/>
                </a:solidFill>
                <a:cs typeface="Corbel"/>
              </a:rPr>
              <a:t> </a:t>
            </a:r>
            <a:r>
              <a:rPr lang="en-US" dirty="0" smtClean="0">
                <a:solidFill>
                  <a:srgbClr val="000000"/>
                </a:solidFill>
                <a:cs typeface="Corbel"/>
              </a:rPr>
              <a:t>parameters and maximum dimension of size N  → </a:t>
            </a:r>
            <a:r>
              <a:rPr lang="en-US" dirty="0" smtClean="0">
                <a:solidFill>
                  <a:srgbClr val="000000"/>
                </a:solidFill>
                <a:latin typeface="Cambria"/>
                <a:cs typeface="Cambria"/>
              </a:rPr>
              <a:t>O</a:t>
            </a:r>
            <a:r>
              <a:rPr lang="en-US" dirty="0">
                <a:solidFill>
                  <a:srgbClr val="000000"/>
                </a:solidFill>
                <a:latin typeface="Cambria"/>
                <a:cs typeface="Cambria"/>
              </a:rPr>
              <a:t>(</a:t>
            </a:r>
            <a:r>
              <a:rPr lang="en-US" dirty="0" err="1">
                <a:solidFill>
                  <a:srgbClr val="000000"/>
                </a:solidFill>
                <a:latin typeface="Cambria"/>
                <a:cs typeface="Cambria"/>
              </a:rPr>
              <a:t>N</a:t>
            </a:r>
            <a:r>
              <a:rPr lang="en-US" baseline="30000" dirty="0" err="1">
                <a:solidFill>
                  <a:srgbClr val="000000"/>
                </a:solidFill>
                <a:latin typeface="Cambria"/>
                <a:cs typeface="Cambria"/>
              </a:rPr>
              <a:t>k</a:t>
            </a:r>
            <a:r>
              <a:rPr lang="en-US" dirty="0" smtClean="0">
                <a:solidFill>
                  <a:srgbClr val="000000"/>
                </a:solidFill>
                <a:latin typeface="Cambria"/>
                <a:cs typeface="Cambria"/>
              </a:rPr>
              <a:t>) </a:t>
            </a:r>
            <a:r>
              <a:rPr lang="en-US" dirty="0" smtClean="0">
                <a:solidFill>
                  <a:srgbClr val="000000"/>
                </a:solidFill>
                <a:latin typeface="Corbel"/>
                <a:cs typeface="Corbel"/>
              </a:rPr>
              <a:t>sample points</a:t>
            </a:r>
          </a:p>
          <a:p>
            <a:r>
              <a:rPr lang="en-US" i="1" dirty="0" smtClean="0">
                <a:solidFill>
                  <a:srgbClr val="000000"/>
                </a:solidFill>
                <a:latin typeface="Corbel"/>
                <a:cs typeface="Corbel"/>
              </a:rPr>
              <a:t>Brute Force</a:t>
            </a:r>
            <a:r>
              <a:rPr lang="en-US" dirty="0" smtClean="0">
                <a:solidFill>
                  <a:srgbClr val="000000"/>
                </a:solidFill>
                <a:latin typeface="Corbel"/>
                <a:cs typeface="Corbel"/>
              </a:rPr>
              <a:t>: For each labeled controller, check all </a:t>
            </a:r>
            <a:r>
              <a:rPr lang="en-US" dirty="0">
                <a:solidFill>
                  <a:srgbClr val="000000"/>
                </a:solidFill>
                <a:latin typeface="Cambria"/>
                <a:cs typeface="Cambria"/>
              </a:rPr>
              <a:t>O(</a:t>
            </a:r>
            <a:r>
              <a:rPr lang="en-US" dirty="0" err="1">
                <a:solidFill>
                  <a:srgbClr val="000000"/>
                </a:solidFill>
                <a:latin typeface="Cambria"/>
                <a:cs typeface="Cambria"/>
              </a:rPr>
              <a:t>N</a:t>
            </a:r>
            <a:r>
              <a:rPr lang="en-US" baseline="30000" dirty="0" err="1">
                <a:solidFill>
                  <a:srgbClr val="000000"/>
                </a:solidFill>
                <a:latin typeface="Cambria"/>
                <a:cs typeface="Cambria"/>
              </a:rPr>
              <a:t>k</a:t>
            </a:r>
            <a:r>
              <a:rPr lang="en-US" dirty="0">
                <a:solidFill>
                  <a:srgbClr val="000000"/>
                </a:solidFill>
                <a:latin typeface="Cambria"/>
                <a:cs typeface="Cambria"/>
              </a:rPr>
              <a:t>) </a:t>
            </a:r>
            <a:r>
              <a:rPr lang="en-US" dirty="0" smtClean="0">
                <a:solidFill>
                  <a:srgbClr val="000000"/>
                </a:solidFill>
                <a:latin typeface="Cambria"/>
                <a:cs typeface="Cambria"/>
              </a:rPr>
              <a:t> </a:t>
            </a:r>
            <a:r>
              <a:rPr lang="en-US" dirty="0" smtClean="0">
                <a:solidFill>
                  <a:srgbClr val="000000"/>
                </a:solidFill>
                <a:latin typeface="Corbel"/>
                <a:cs typeface="Corbel"/>
              </a:rPr>
              <a:t>sample parameter points to compute the region where the fault is triggered.</a:t>
            </a:r>
            <a:endParaRPr lang="en-US" dirty="0">
              <a:solidFill>
                <a:srgbClr val="000000"/>
              </a:solidFill>
              <a:latin typeface="Cambria"/>
              <a:cs typeface="Cambria"/>
            </a:endParaRPr>
          </a:p>
        </p:txBody>
      </p:sp>
      <p:sp>
        <p:nvSpPr>
          <p:cNvPr id="4" name="Slide Number Placeholder 3"/>
          <p:cNvSpPr>
            <a:spLocks noGrp="1"/>
          </p:cNvSpPr>
          <p:nvPr>
            <p:ph type="sldNum" sz="quarter" idx="12"/>
          </p:nvPr>
        </p:nvSpPr>
        <p:spPr/>
        <p:txBody>
          <a:bodyPr/>
          <a:lstStyle/>
          <a:p>
            <a:fld id="{DF3EE5D0-F792-5040-8CBB-53BBA783D261}" type="slidenum">
              <a:rPr lang="en-US" smtClean="0"/>
              <a:t>19</a:t>
            </a:fld>
            <a:endParaRPr lang="en-US"/>
          </a:p>
        </p:txBody>
      </p:sp>
      <p:sp>
        <p:nvSpPr>
          <p:cNvPr id="43" name="Rectangle 42"/>
          <p:cNvSpPr/>
          <p:nvPr/>
        </p:nvSpPr>
        <p:spPr>
          <a:xfrm>
            <a:off x="3177911" y="4073816"/>
            <a:ext cx="2223909" cy="1948502"/>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4" name="Oval 43"/>
          <p:cNvSpPr/>
          <p:nvPr/>
        </p:nvSpPr>
        <p:spPr>
          <a:xfrm>
            <a:off x="3380826" y="4178951"/>
            <a:ext cx="122898" cy="122898"/>
          </a:xfrm>
          <a:prstGeom prst="ellipse">
            <a:avLst/>
          </a:prstGeom>
          <a:solidFill>
            <a:srgbClr val="FFFF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5" name="Oval 44"/>
          <p:cNvSpPr/>
          <p:nvPr/>
        </p:nvSpPr>
        <p:spPr>
          <a:xfrm>
            <a:off x="3615156" y="4181146"/>
            <a:ext cx="122898" cy="122898"/>
          </a:xfrm>
          <a:prstGeom prst="ellipse">
            <a:avLst/>
          </a:prstGeom>
          <a:solidFill>
            <a:srgbClr val="FFFF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6" name="Oval 45"/>
          <p:cNvSpPr/>
          <p:nvPr/>
        </p:nvSpPr>
        <p:spPr>
          <a:xfrm>
            <a:off x="3860946" y="4181146"/>
            <a:ext cx="122898" cy="122898"/>
          </a:xfrm>
          <a:prstGeom prst="ellipse">
            <a:avLst/>
          </a:prstGeom>
          <a:solidFill>
            <a:srgbClr val="FFFF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7" name="Oval 46"/>
          <p:cNvSpPr/>
          <p:nvPr/>
        </p:nvSpPr>
        <p:spPr>
          <a:xfrm>
            <a:off x="4095276" y="4183341"/>
            <a:ext cx="122898" cy="122898"/>
          </a:xfrm>
          <a:prstGeom prst="ellipse">
            <a:avLst/>
          </a:prstGeom>
          <a:solidFill>
            <a:srgbClr val="FFFF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8" name="Oval 47"/>
          <p:cNvSpPr/>
          <p:nvPr/>
        </p:nvSpPr>
        <p:spPr>
          <a:xfrm>
            <a:off x="4352526" y="4194801"/>
            <a:ext cx="122898" cy="122898"/>
          </a:xfrm>
          <a:prstGeom prst="ellipse">
            <a:avLst/>
          </a:prstGeom>
          <a:solidFill>
            <a:srgbClr val="FFFF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9" name="Oval 48"/>
          <p:cNvSpPr/>
          <p:nvPr/>
        </p:nvSpPr>
        <p:spPr>
          <a:xfrm>
            <a:off x="4586856" y="4196996"/>
            <a:ext cx="122898" cy="122898"/>
          </a:xfrm>
          <a:prstGeom prst="ellipse">
            <a:avLst/>
          </a:prstGeom>
          <a:solidFill>
            <a:srgbClr val="FFFF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0" name="Oval 49"/>
          <p:cNvSpPr/>
          <p:nvPr/>
        </p:nvSpPr>
        <p:spPr>
          <a:xfrm>
            <a:off x="4832646" y="4196996"/>
            <a:ext cx="122898" cy="122898"/>
          </a:xfrm>
          <a:prstGeom prst="ellipse">
            <a:avLst/>
          </a:prstGeom>
          <a:solidFill>
            <a:srgbClr val="FFFF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1" name="Oval 50"/>
          <p:cNvSpPr/>
          <p:nvPr/>
        </p:nvSpPr>
        <p:spPr>
          <a:xfrm>
            <a:off x="5066976" y="4199191"/>
            <a:ext cx="122898" cy="122898"/>
          </a:xfrm>
          <a:prstGeom prst="ellipse">
            <a:avLst/>
          </a:prstGeom>
          <a:solidFill>
            <a:srgbClr val="FFFF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2" name="Oval 51"/>
          <p:cNvSpPr/>
          <p:nvPr/>
        </p:nvSpPr>
        <p:spPr>
          <a:xfrm>
            <a:off x="3383021" y="4385971"/>
            <a:ext cx="122898" cy="122898"/>
          </a:xfrm>
          <a:prstGeom prst="ellipse">
            <a:avLst/>
          </a:prstGeom>
          <a:solidFill>
            <a:srgbClr val="FFFF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3" name="Oval 52"/>
          <p:cNvSpPr/>
          <p:nvPr/>
        </p:nvSpPr>
        <p:spPr>
          <a:xfrm>
            <a:off x="3617351" y="4388166"/>
            <a:ext cx="122898" cy="122898"/>
          </a:xfrm>
          <a:prstGeom prst="ellipse">
            <a:avLst/>
          </a:prstGeom>
          <a:solidFill>
            <a:srgbClr val="FFFF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4" name="Oval 53"/>
          <p:cNvSpPr/>
          <p:nvPr/>
        </p:nvSpPr>
        <p:spPr>
          <a:xfrm>
            <a:off x="3863141" y="4388166"/>
            <a:ext cx="122898" cy="122898"/>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5" name="Oval 54"/>
          <p:cNvSpPr/>
          <p:nvPr/>
        </p:nvSpPr>
        <p:spPr>
          <a:xfrm>
            <a:off x="4097471" y="4390361"/>
            <a:ext cx="122898" cy="122898"/>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6" name="Oval 55"/>
          <p:cNvSpPr/>
          <p:nvPr/>
        </p:nvSpPr>
        <p:spPr>
          <a:xfrm>
            <a:off x="4354721" y="4401821"/>
            <a:ext cx="122898" cy="122898"/>
          </a:xfrm>
          <a:prstGeom prst="ellipse">
            <a:avLst/>
          </a:prstGeom>
          <a:solidFill>
            <a:srgbClr val="FFFF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7" name="Oval 56"/>
          <p:cNvSpPr/>
          <p:nvPr/>
        </p:nvSpPr>
        <p:spPr>
          <a:xfrm>
            <a:off x="4589051" y="4404016"/>
            <a:ext cx="122898" cy="122898"/>
          </a:xfrm>
          <a:prstGeom prst="ellipse">
            <a:avLst/>
          </a:prstGeom>
          <a:solidFill>
            <a:srgbClr val="FFFF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8" name="Oval 57"/>
          <p:cNvSpPr/>
          <p:nvPr/>
        </p:nvSpPr>
        <p:spPr>
          <a:xfrm>
            <a:off x="4834841" y="4404016"/>
            <a:ext cx="122898" cy="122898"/>
          </a:xfrm>
          <a:prstGeom prst="ellipse">
            <a:avLst/>
          </a:prstGeom>
          <a:solidFill>
            <a:srgbClr val="FFFF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9" name="Oval 58"/>
          <p:cNvSpPr/>
          <p:nvPr/>
        </p:nvSpPr>
        <p:spPr>
          <a:xfrm>
            <a:off x="5069171" y="4406211"/>
            <a:ext cx="122898" cy="122898"/>
          </a:xfrm>
          <a:prstGeom prst="ellipse">
            <a:avLst/>
          </a:prstGeom>
          <a:solidFill>
            <a:srgbClr val="FFFF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0" name="Oval 59"/>
          <p:cNvSpPr/>
          <p:nvPr/>
        </p:nvSpPr>
        <p:spPr>
          <a:xfrm>
            <a:off x="3383021" y="4618106"/>
            <a:ext cx="122898" cy="122898"/>
          </a:xfrm>
          <a:prstGeom prst="ellipse">
            <a:avLst/>
          </a:prstGeom>
          <a:solidFill>
            <a:srgbClr val="FFFF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1" name="Oval 60"/>
          <p:cNvSpPr/>
          <p:nvPr/>
        </p:nvSpPr>
        <p:spPr>
          <a:xfrm>
            <a:off x="3617351" y="4620301"/>
            <a:ext cx="122898" cy="122898"/>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2" name="Oval 61"/>
          <p:cNvSpPr/>
          <p:nvPr/>
        </p:nvSpPr>
        <p:spPr>
          <a:xfrm>
            <a:off x="3863141" y="4620301"/>
            <a:ext cx="122898" cy="122898"/>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3" name="Oval 62"/>
          <p:cNvSpPr/>
          <p:nvPr/>
        </p:nvSpPr>
        <p:spPr>
          <a:xfrm>
            <a:off x="4097471" y="4622496"/>
            <a:ext cx="122898" cy="122898"/>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4" name="Oval 63"/>
          <p:cNvSpPr/>
          <p:nvPr/>
        </p:nvSpPr>
        <p:spPr>
          <a:xfrm>
            <a:off x="4354721" y="4633956"/>
            <a:ext cx="122898" cy="122898"/>
          </a:xfrm>
          <a:prstGeom prst="ellipse">
            <a:avLst/>
          </a:prstGeom>
          <a:solidFill>
            <a:srgbClr val="FFFF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5" name="Oval 64"/>
          <p:cNvSpPr/>
          <p:nvPr/>
        </p:nvSpPr>
        <p:spPr>
          <a:xfrm>
            <a:off x="4589051" y="4636151"/>
            <a:ext cx="122898" cy="122898"/>
          </a:xfrm>
          <a:prstGeom prst="ellipse">
            <a:avLst/>
          </a:prstGeom>
          <a:solidFill>
            <a:srgbClr val="FFFF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6" name="Oval 65"/>
          <p:cNvSpPr/>
          <p:nvPr/>
        </p:nvSpPr>
        <p:spPr>
          <a:xfrm>
            <a:off x="4834841" y="4636151"/>
            <a:ext cx="122898" cy="122898"/>
          </a:xfrm>
          <a:prstGeom prst="ellipse">
            <a:avLst/>
          </a:prstGeom>
          <a:solidFill>
            <a:srgbClr val="FFFF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7" name="Oval 66"/>
          <p:cNvSpPr/>
          <p:nvPr/>
        </p:nvSpPr>
        <p:spPr>
          <a:xfrm>
            <a:off x="5069171" y="4638346"/>
            <a:ext cx="122898" cy="122898"/>
          </a:xfrm>
          <a:prstGeom prst="ellipse">
            <a:avLst/>
          </a:prstGeom>
          <a:solidFill>
            <a:srgbClr val="FFFF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8" name="Oval 67"/>
          <p:cNvSpPr/>
          <p:nvPr/>
        </p:nvSpPr>
        <p:spPr>
          <a:xfrm>
            <a:off x="3383021" y="4836586"/>
            <a:ext cx="122898" cy="122898"/>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9" name="Oval 68"/>
          <p:cNvSpPr/>
          <p:nvPr/>
        </p:nvSpPr>
        <p:spPr>
          <a:xfrm>
            <a:off x="3617351" y="4838781"/>
            <a:ext cx="122898" cy="122898"/>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0" name="Oval 69"/>
          <p:cNvSpPr/>
          <p:nvPr/>
        </p:nvSpPr>
        <p:spPr>
          <a:xfrm>
            <a:off x="3863141" y="4838781"/>
            <a:ext cx="122898" cy="122898"/>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1" name="Oval 70"/>
          <p:cNvSpPr/>
          <p:nvPr/>
        </p:nvSpPr>
        <p:spPr>
          <a:xfrm>
            <a:off x="4097471" y="4840976"/>
            <a:ext cx="122898" cy="122898"/>
          </a:xfrm>
          <a:prstGeom prst="ellipse">
            <a:avLst/>
          </a:prstGeom>
          <a:solidFill>
            <a:srgbClr val="FFFF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2" name="Oval 71"/>
          <p:cNvSpPr/>
          <p:nvPr/>
        </p:nvSpPr>
        <p:spPr>
          <a:xfrm>
            <a:off x="4354721" y="4852436"/>
            <a:ext cx="122898" cy="122898"/>
          </a:xfrm>
          <a:prstGeom prst="ellipse">
            <a:avLst/>
          </a:prstGeom>
          <a:solidFill>
            <a:srgbClr val="FFFF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3" name="Oval 72"/>
          <p:cNvSpPr/>
          <p:nvPr/>
        </p:nvSpPr>
        <p:spPr>
          <a:xfrm>
            <a:off x="4589051" y="4854631"/>
            <a:ext cx="122898" cy="122898"/>
          </a:xfrm>
          <a:prstGeom prst="ellipse">
            <a:avLst/>
          </a:prstGeom>
          <a:solidFill>
            <a:srgbClr val="FFFF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4" name="Oval 73"/>
          <p:cNvSpPr/>
          <p:nvPr/>
        </p:nvSpPr>
        <p:spPr>
          <a:xfrm>
            <a:off x="4834841" y="4854631"/>
            <a:ext cx="122898" cy="122898"/>
          </a:xfrm>
          <a:prstGeom prst="ellipse">
            <a:avLst/>
          </a:prstGeom>
          <a:solidFill>
            <a:srgbClr val="000000"/>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5" name="Oval 74"/>
          <p:cNvSpPr/>
          <p:nvPr/>
        </p:nvSpPr>
        <p:spPr>
          <a:xfrm>
            <a:off x="5069171" y="4856826"/>
            <a:ext cx="122898" cy="122898"/>
          </a:xfrm>
          <a:prstGeom prst="ellipse">
            <a:avLst/>
          </a:prstGeom>
          <a:solidFill>
            <a:srgbClr val="FFFF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6" name="Oval 75"/>
          <p:cNvSpPr/>
          <p:nvPr/>
        </p:nvSpPr>
        <p:spPr>
          <a:xfrm>
            <a:off x="3383021" y="5082376"/>
            <a:ext cx="122898" cy="122898"/>
          </a:xfrm>
          <a:prstGeom prst="ellipse">
            <a:avLst/>
          </a:prstGeom>
          <a:solidFill>
            <a:srgbClr val="FFFF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7" name="Oval 76"/>
          <p:cNvSpPr/>
          <p:nvPr/>
        </p:nvSpPr>
        <p:spPr>
          <a:xfrm>
            <a:off x="3617351" y="5084571"/>
            <a:ext cx="122898" cy="122898"/>
          </a:xfrm>
          <a:prstGeom prst="ellipse">
            <a:avLst/>
          </a:prstGeom>
          <a:solidFill>
            <a:srgbClr val="FFFF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8" name="Oval 77"/>
          <p:cNvSpPr/>
          <p:nvPr/>
        </p:nvSpPr>
        <p:spPr>
          <a:xfrm>
            <a:off x="3863141" y="5084571"/>
            <a:ext cx="122898" cy="122898"/>
          </a:xfrm>
          <a:prstGeom prst="ellipse">
            <a:avLst/>
          </a:prstGeom>
          <a:solidFill>
            <a:srgbClr val="FFFF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9" name="Oval 78"/>
          <p:cNvSpPr/>
          <p:nvPr/>
        </p:nvSpPr>
        <p:spPr>
          <a:xfrm>
            <a:off x="4097471" y="5086766"/>
            <a:ext cx="122898" cy="122898"/>
          </a:xfrm>
          <a:prstGeom prst="ellipse">
            <a:avLst/>
          </a:prstGeom>
          <a:solidFill>
            <a:srgbClr val="FFFF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0" name="Oval 79"/>
          <p:cNvSpPr/>
          <p:nvPr/>
        </p:nvSpPr>
        <p:spPr>
          <a:xfrm>
            <a:off x="4354721" y="5098226"/>
            <a:ext cx="122898" cy="122898"/>
          </a:xfrm>
          <a:prstGeom prst="ellipse">
            <a:avLst/>
          </a:prstGeom>
          <a:solidFill>
            <a:srgbClr val="FFFF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1" name="Oval 80"/>
          <p:cNvSpPr/>
          <p:nvPr/>
        </p:nvSpPr>
        <p:spPr>
          <a:xfrm>
            <a:off x="4589051" y="5100421"/>
            <a:ext cx="122898" cy="122898"/>
          </a:xfrm>
          <a:prstGeom prst="ellipse">
            <a:avLst/>
          </a:prstGeom>
          <a:solidFill>
            <a:srgbClr val="FFFF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2" name="Oval 81"/>
          <p:cNvSpPr/>
          <p:nvPr/>
        </p:nvSpPr>
        <p:spPr>
          <a:xfrm>
            <a:off x="4834841" y="5100421"/>
            <a:ext cx="122898" cy="122898"/>
          </a:xfrm>
          <a:prstGeom prst="ellipse">
            <a:avLst/>
          </a:prstGeom>
          <a:solidFill>
            <a:srgbClr val="000000"/>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3" name="Oval 82"/>
          <p:cNvSpPr/>
          <p:nvPr/>
        </p:nvSpPr>
        <p:spPr>
          <a:xfrm>
            <a:off x="5069171" y="5102616"/>
            <a:ext cx="122898" cy="122898"/>
          </a:xfrm>
          <a:prstGeom prst="ellipse">
            <a:avLst/>
          </a:prstGeom>
          <a:solidFill>
            <a:srgbClr val="FFFF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4" name="Oval 83"/>
          <p:cNvSpPr/>
          <p:nvPr/>
        </p:nvSpPr>
        <p:spPr>
          <a:xfrm>
            <a:off x="3385216" y="5289396"/>
            <a:ext cx="122898" cy="122898"/>
          </a:xfrm>
          <a:prstGeom prst="ellipse">
            <a:avLst/>
          </a:prstGeom>
          <a:solidFill>
            <a:srgbClr val="FFFF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5" name="Oval 84"/>
          <p:cNvSpPr/>
          <p:nvPr/>
        </p:nvSpPr>
        <p:spPr>
          <a:xfrm>
            <a:off x="3619546" y="5291591"/>
            <a:ext cx="122898" cy="122898"/>
          </a:xfrm>
          <a:prstGeom prst="ellipse">
            <a:avLst/>
          </a:prstGeom>
          <a:solidFill>
            <a:srgbClr val="FFFF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6" name="Oval 85"/>
          <p:cNvSpPr/>
          <p:nvPr/>
        </p:nvSpPr>
        <p:spPr>
          <a:xfrm>
            <a:off x="3865336" y="5291591"/>
            <a:ext cx="122898" cy="122898"/>
          </a:xfrm>
          <a:prstGeom prst="ellipse">
            <a:avLst/>
          </a:prstGeom>
          <a:solidFill>
            <a:srgbClr val="FFFF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7" name="Oval 86"/>
          <p:cNvSpPr/>
          <p:nvPr/>
        </p:nvSpPr>
        <p:spPr>
          <a:xfrm>
            <a:off x="4099666" y="5293786"/>
            <a:ext cx="122898" cy="122898"/>
          </a:xfrm>
          <a:prstGeom prst="ellipse">
            <a:avLst/>
          </a:prstGeom>
          <a:solidFill>
            <a:srgbClr val="FFFF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8" name="Oval 87"/>
          <p:cNvSpPr/>
          <p:nvPr/>
        </p:nvSpPr>
        <p:spPr>
          <a:xfrm>
            <a:off x="4356916" y="5305246"/>
            <a:ext cx="122898" cy="122898"/>
          </a:xfrm>
          <a:prstGeom prst="ellipse">
            <a:avLst/>
          </a:prstGeom>
          <a:solidFill>
            <a:srgbClr val="FFFF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9" name="Oval 88"/>
          <p:cNvSpPr/>
          <p:nvPr/>
        </p:nvSpPr>
        <p:spPr>
          <a:xfrm>
            <a:off x="4591246" y="5307441"/>
            <a:ext cx="122898" cy="122898"/>
          </a:xfrm>
          <a:prstGeom prst="ellipse">
            <a:avLst/>
          </a:prstGeom>
          <a:solidFill>
            <a:srgbClr val="000000"/>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0" name="Oval 89"/>
          <p:cNvSpPr/>
          <p:nvPr/>
        </p:nvSpPr>
        <p:spPr>
          <a:xfrm>
            <a:off x="4837036" y="5307441"/>
            <a:ext cx="122898" cy="122898"/>
          </a:xfrm>
          <a:prstGeom prst="ellipse">
            <a:avLst/>
          </a:prstGeom>
          <a:solidFill>
            <a:srgbClr val="000000"/>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1" name="Oval 90"/>
          <p:cNvSpPr/>
          <p:nvPr/>
        </p:nvSpPr>
        <p:spPr>
          <a:xfrm>
            <a:off x="5071366" y="5309636"/>
            <a:ext cx="122898" cy="122898"/>
          </a:xfrm>
          <a:prstGeom prst="ellipse">
            <a:avLst/>
          </a:prstGeom>
          <a:solidFill>
            <a:srgbClr val="FFFF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2" name="Oval 91"/>
          <p:cNvSpPr/>
          <p:nvPr/>
        </p:nvSpPr>
        <p:spPr>
          <a:xfrm>
            <a:off x="3385216" y="5507876"/>
            <a:ext cx="122898" cy="122898"/>
          </a:xfrm>
          <a:prstGeom prst="ellipse">
            <a:avLst/>
          </a:prstGeom>
          <a:solidFill>
            <a:srgbClr val="FFFF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3" name="Oval 92"/>
          <p:cNvSpPr/>
          <p:nvPr/>
        </p:nvSpPr>
        <p:spPr>
          <a:xfrm>
            <a:off x="3619546" y="5510071"/>
            <a:ext cx="122898" cy="122898"/>
          </a:xfrm>
          <a:prstGeom prst="ellipse">
            <a:avLst/>
          </a:prstGeom>
          <a:solidFill>
            <a:srgbClr val="FFFF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4" name="Oval 93"/>
          <p:cNvSpPr/>
          <p:nvPr/>
        </p:nvSpPr>
        <p:spPr>
          <a:xfrm>
            <a:off x="3865336" y="5510071"/>
            <a:ext cx="122898" cy="122898"/>
          </a:xfrm>
          <a:prstGeom prst="ellipse">
            <a:avLst/>
          </a:prstGeom>
          <a:solidFill>
            <a:srgbClr val="FFFF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5" name="Oval 94"/>
          <p:cNvSpPr/>
          <p:nvPr/>
        </p:nvSpPr>
        <p:spPr>
          <a:xfrm>
            <a:off x="4099666" y="5512266"/>
            <a:ext cx="122898" cy="122898"/>
          </a:xfrm>
          <a:prstGeom prst="ellipse">
            <a:avLst/>
          </a:prstGeom>
          <a:solidFill>
            <a:srgbClr val="FFFF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6" name="Oval 95"/>
          <p:cNvSpPr/>
          <p:nvPr/>
        </p:nvSpPr>
        <p:spPr>
          <a:xfrm>
            <a:off x="4356916" y="5523726"/>
            <a:ext cx="122898" cy="122898"/>
          </a:xfrm>
          <a:prstGeom prst="ellipse">
            <a:avLst/>
          </a:prstGeom>
          <a:solidFill>
            <a:srgbClr val="000000"/>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7" name="Oval 96"/>
          <p:cNvSpPr/>
          <p:nvPr/>
        </p:nvSpPr>
        <p:spPr>
          <a:xfrm>
            <a:off x="4591246" y="5525921"/>
            <a:ext cx="122898" cy="122898"/>
          </a:xfrm>
          <a:prstGeom prst="ellipse">
            <a:avLst/>
          </a:prstGeom>
          <a:solidFill>
            <a:srgbClr val="FFFF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8" name="Oval 97"/>
          <p:cNvSpPr/>
          <p:nvPr/>
        </p:nvSpPr>
        <p:spPr>
          <a:xfrm>
            <a:off x="4837036" y="5525921"/>
            <a:ext cx="122898" cy="122898"/>
          </a:xfrm>
          <a:prstGeom prst="ellipse">
            <a:avLst/>
          </a:prstGeom>
          <a:solidFill>
            <a:srgbClr val="000000"/>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9" name="Oval 98"/>
          <p:cNvSpPr/>
          <p:nvPr/>
        </p:nvSpPr>
        <p:spPr>
          <a:xfrm>
            <a:off x="5071366" y="5528116"/>
            <a:ext cx="122898" cy="122898"/>
          </a:xfrm>
          <a:prstGeom prst="ellipse">
            <a:avLst/>
          </a:prstGeom>
          <a:solidFill>
            <a:srgbClr val="FFFF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0" name="Oval 99"/>
          <p:cNvSpPr/>
          <p:nvPr/>
        </p:nvSpPr>
        <p:spPr>
          <a:xfrm>
            <a:off x="3385216" y="5753666"/>
            <a:ext cx="122898" cy="122898"/>
          </a:xfrm>
          <a:prstGeom prst="ellipse">
            <a:avLst/>
          </a:prstGeom>
          <a:solidFill>
            <a:srgbClr val="FFFF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1" name="Oval 100"/>
          <p:cNvSpPr/>
          <p:nvPr/>
        </p:nvSpPr>
        <p:spPr>
          <a:xfrm>
            <a:off x="3619546" y="5755861"/>
            <a:ext cx="122898" cy="122898"/>
          </a:xfrm>
          <a:prstGeom prst="ellipse">
            <a:avLst/>
          </a:prstGeom>
          <a:solidFill>
            <a:srgbClr val="FFFF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2" name="Oval 101"/>
          <p:cNvSpPr/>
          <p:nvPr/>
        </p:nvSpPr>
        <p:spPr>
          <a:xfrm>
            <a:off x="3865336" y="5755861"/>
            <a:ext cx="122898" cy="122898"/>
          </a:xfrm>
          <a:prstGeom prst="ellipse">
            <a:avLst/>
          </a:prstGeom>
          <a:solidFill>
            <a:srgbClr val="FFFF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3" name="Oval 102"/>
          <p:cNvSpPr/>
          <p:nvPr/>
        </p:nvSpPr>
        <p:spPr>
          <a:xfrm>
            <a:off x="4099666" y="5758056"/>
            <a:ext cx="122898" cy="122898"/>
          </a:xfrm>
          <a:prstGeom prst="ellipse">
            <a:avLst/>
          </a:prstGeom>
          <a:solidFill>
            <a:srgbClr val="FFFF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4" name="Oval 103"/>
          <p:cNvSpPr/>
          <p:nvPr/>
        </p:nvSpPr>
        <p:spPr>
          <a:xfrm>
            <a:off x="4356916" y="5769516"/>
            <a:ext cx="122898" cy="122898"/>
          </a:xfrm>
          <a:prstGeom prst="ellipse">
            <a:avLst/>
          </a:prstGeom>
          <a:solidFill>
            <a:srgbClr val="000000"/>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5" name="Oval 104"/>
          <p:cNvSpPr/>
          <p:nvPr/>
        </p:nvSpPr>
        <p:spPr>
          <a:xfrm>
            <a:off x="4591246" y="5771711"/>
            <a:ext cx="122898" cy="122898"/>
          </a:xfrm>
          <a:prstGeom prst="ellipse">
            <a:avLst/>
          </a:prstGeom>
          <a:solidFill>
            <a:srgbClr val="000000"/>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6" name="Oval 105"/>
          <p:cNvSpPr/>
          <p:nvPr/>
        </p:nvSpPr>
        <p:spPr>
          <a:xfrm>
            <a:off x="4837036" y="5771711"/>
            <a:ext cx="122898" cy="122898"/>
          </a:xfrm>
          <a:prstGeom prst="ellipse">
            <a:avLst/>
          </a:prstGeom>
          <a:solidFill>
            <a:srgbClr val="000000"/>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7" name="Oval 106"/>
          <p:cNvSpPr/>
          <p:nvPr/>
        </p:nvSpPr>
        <p:spPr>
          <a:xfrm>
            <a:off x="5071366" y="5773906"/>
            <a:ext cx="122898" cy="122898"/>
          </a:xfrm>
          <a:prstGeom prst="ellipse">
            <a:avLst/>
          </a:prstGeom>
          <a:solidFill>
            <a:srgbClr val="FFFF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8" name="TextBox 107"/>
          <p:cNvSpPr txBox="1"/>
          <p:nvPr/>
        </p:nvSpPr>
        <p:spPr>
          <a:xfrm>
            <a:off x="4027639" y="3677174"/>
            <a:ext cx="389850" cy="369332"/>
          </a:xfrm>
          <a:prstGeom prst="rect">
            <a:avLst/>
          </a:prstGeom>
          <a:noFill/>
        </p:spPr>
        <p:txBody>
          <a:bodyPr wrap="none" rtlCol="0">
            <a:spAutoFit/>
          </a:bodyPr>
          <a:lstStyle/>
          <a:p>
            <a:r>
              <a:rPr lang="en-US" dirty="0"/>
              <a:t>p</a:t>
            </a:r>
            <a:r>
              <a:rPr lang="en-US" baseline="-25000" dirty="0" smtClean="0"/>
              <a:t>1</a:t>
            </a:r>
            <a:endParaRPr lang="en-US" baseline="-25000" dirty="0"/>
          </a:p>
        </p:txBody>
      </p:sp>
      <p:sp>
        <p:nvSpPr>
          <p:cNvPr id="109" name="TextBox 108"/>
          <p:cNvSpPr txBox="1"/>
          <p:nvPr/>
        </p:nvSpPr>
        <p:spPr>
          <a:xfrm>
            <a:off x="2699678" y="4853987"/>
            <a:ext cx="389850" cy="369332"/>
          </a:xfrm>
          <a:prstGeom prst="rect">
            <a:avLst/>
          </a:prstGeom>
          <a:noFill/>
        </p:spPr>
        <p:txBody>
          <a:bodyPr wrap="none" rtlCol="0">
            <a:spAutoFit/>
          </a:bodyPr>
          <a:lstStyle/>
          <a:p>
            <a:r>
              <a:rPr lang="en-US" dirty="0" smtClean="0"/>
              <a:t>p</a:t>
            </a:r>
            <a:r>
              <a:rPr lang="en-US" baseline="-25000" dirty="0"/>
              <a:t>2</a:t>
            </a:r>
          </a:p>
        </p:txBody>
      </p:sp>
      <p:sp>
        <p:nvSpPr>
          <p:cNvPr id="113" name="TextBox 112"/>
          <p:cNvSpPr txBox="1"/>
          <p:nvPr/>
        </p:nvSpPr>
        <p:spPr>
          <a:xfrm>
            <a:off x="3202760" y="6227783"/>
            <a:ext cx="1104727" cy="369332"/>
          </a:xfrm>
          <a:prstGeom prst="rect">
            <a:avLst/>
          </a:prstGeom>
          <a:noFill/>
        </p:spPr>
        <p:txBody>
          <a:bodyPr wrap="none" rtlCol="0">
            <a:spAutoFit/>
          </a:bodyPr>
          <a:lstStyle/>
          <a:p>
            <a:r>
              <a:rPr lang="en-US" dirty="0" smtClean="0"/>
              <a:t>Triggered</a:t>
            </a:r>
            <a:endParaRPr lang="en-US" dirty="0"/>
          </a:p>
        </p:txBody>
      </p:sp>
      <p:sp>
        <p:nvSpPr>
          <p:cNvPr id="114" name="TextBox 113"/>
          <p:cNvSpPr txBox="1"/>
          <p:nvPr/>
        </p:nvSpPr>
        <p:spPr>
          <a:xfrm>
            <a:off x="4383217" y="6210154"/>
            <a:ext cx="1499103" cy="369332"/>
          </a:xfrm>
          <a:prstGeom prst="rect">
            <a:avLst/>
          </a:prstGeom>
          <a:noFill/>
        </p:spPr>
        <p:txBody>
          <a:bodyPr wrap="none" rtlCol="0">
            <a:spAutoFit/>
          </a:bodyPr>
          <a:lstStyle/>
          <a:p>
            <a:r>
              <a:rPr lang="en-US" dirty="0" smtClean="0"/>
              <a:t>Not Triggered</a:t>
            </a:r>
            <a:endParaRPr lang="en-US" dirty="0"/>
          </a:p>
        </p:txBody>
      </p:sp>
      <p:sp>
        <p:nvSpPr>
          <p:cNvPr id="115" name="Oval 114"/>
          <p:cNvSpPr/>
          <p:nvPr/>
        </p:nvSpPr>
        <p:spPr>
          <a:xfrm>
            <a:off x="3114355" y="6358642"/>
            <a:ext cx="122898" cy="122898"/>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6" name="Oval 115"/>
          <p:cNvSpPr/>
          <p:nvPr/>
        </p:nvSpPr>
        <p:spPr>
          <a:xfrm>
            <a:off x="4321768" y="6341013"/>
            <a:ext cx="122898" cy="122898"/>
          </a:xfrm>
          <a:prstGeom prst="ellipse">
            <a:avLst/>
          </a:prstGeom>
          <a:solidFill>
            <a:srgbClr val="FFFF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8464133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0"/>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1"/>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5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53"/>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54"/>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55"/>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56"/>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57"/>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58"/>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59"/>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60"/>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61"/>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62"/>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63"/>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64"/>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65"/>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66"/>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67"/>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68"/>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69"/>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70"/>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71"/>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72"/>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73"/>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74"/>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75"/>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76"/>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77"/>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78"/>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79"/>
                                        </p:tgtEl>
                                        <p:attrNameLst>
                                          <p:attrName>style.visibility</p:attrName>
                                        </p:attrNameLst>
                                      </p:cBhvr>
                                      <p:to>
                                        <p:strVal val="visible"/>
                                      </p:to>
                                    </p:set>
                                  </p:childTnLst>
                                </p:cTn>
                              </p:par>
                              <p:par>
                                <p:cTn id="79" presetID="1" presetClass="entr" presetSubtype="0" fill="hold" grpId="0" nodeType="withEffect">
                                  <p:stCondLst>
                                    <p:cond delay="0"/>
                                  </p:stCondLst>
                                  <p:childTnLst>
                                    <p:set>
                                      <p:cBhvr>
                                        <p:cTn id="80" dur="1" fill="hold">
                                          <p:stCondLst>
                                            <p:cond delay="0"/>
                                          </p:stCondLst>
                                        </p:cTn>
                                        <p:tgtEl>
                                          <p:spTgt spid="80"/>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81"/>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82"/>
                                        </p:tgtEl>
                                        <p:attrNameLst>
                                          <p:attrName>style.visibility</p:attrName>
                                        </p:attrNameLst>
                                      </p:cBhvr>
                                      <p:to>
                                        <p:strVal val="visible"/>
                                      </p:to>
                                    </p:set>
                                  </p:childTnLst>
                                </p:cTn>
                              </p:par>
                              <p:par>
                                <p:cTn id="85" presetID="1" presetClass="entr" presetSubtype="0" fill="hold" grpId="0" nodeType="withEffect">
                                  <p:stCondLst>
                                    <p:cond delay="0"/>
                                  </p:stCondLst>
                                  <p:childTnLst>
                                    <p:set>
                                      <p:cBhvr>
                                        <p:cTn id="86" dur="1" fill="hold">
                                          <p:stCondLst>
                                            <p:cond delay="0"/>
                                          </p:stCondLst>
                                        </p:cTn>
                                        <p:tgtEl>
                                          <p:spTgt spid="83"/>
                                        </p:tgtEl>
                                        <p:attrNameLst>
                                          <p:attrName>style.visibility</p:attrName>
                                        </p:attrNameLst>
                                      </p:cBhvr>
                                      <p:to>
                                        <p:strVal val="visible"/>
                                      </p:to>
                                    </p:set>
                                  </p:childTnLst>
                                </p:cTn>
                              </p:par>
                              <p:par>
                                <p:cTn id="87" presetID="1" presetClass="entr" presetSubtype="0" fill="hold" grpId="0" nodeType="withEffect">
                                  <p:stCondLst>
                                    <p:cond delay="0"/>
                                  </p:stCondLst>
                                  <p:childTnLst>
                                    <p:set>
                                      <p:cBhvr>
                                        <p:cTn id="88" dur="1" fill="hold">
                                          <p:stCondLst>
                                            <p:cond delay="0"/>
                                          </p:stCondLst>
                                        </p:cTn>
                                        <p:tgtEl>
                                          <p:spTgt spid="84"/>
                                        </p:tgtEl>
                                        <p:attrNameLst>
                                          <p:attrName>style.visibility</p:attrName>
                                        </p:attrNameLst>
                                      </p:cBhvr>
                                      <p:to>
                                        <p:strVal val="visible"/>
                                      </p:to>
                                    </p:set>
                                  </p:childTnLst>
                                </p:cTn>
                              </p:par>
                              <p:par>
                                <p:cTn id="89" presetID="1" presetClass="entr" presetSubtype="0" fill="hold" grpId="0" nodeType="withEffect">
                                  <p:stCondLst>
                                    <p:cond delay="0"/>
                                  </p:stCondLst>
                                  <p:childTnLst>
                                    <p:set>
                                      <p:cBhvr>
                                        <p:cTn id="90" dur="1" fill="hold">
                                          <p:stCondLst>
                                            <p:cond delay="0"/>
                                          </p:stCondLst>
                                        </p:cTn>
                                        <p:tgtEl>
                                          <p:spTgt spid="85"/>
                                        </p:tgtEl>
                                        <p:attrNameLst>
                                          <p:attrName>style.visibility</p:attrName>
                                        </p:attrNameLst>
                                      </p:cBhvr>
                                      <p:to>
                                        <p:strVal val="visible"/>
                                      </p:to>
                                    </p:set>
                                  </p:childTnLst>
                                </p:cTn>
                              </p:par>
                              <p:par>
                                <p:cTn id="91" presetID="1" presetClass="entr" presetSubtype="0" fill="hold" grpId="0" nodeType="withEffect">
                                  <p:stCondLst>
                                    <p:cond delay="0"/>
                                  </p:stCondLst>
                                  <p:childTnLst>
                                    <p:set>
                                      <p:cBhvr>
                                        <p:cTn id="92" dur="1" fill="hold">
                                          <p:stCondLst>
                                            <p:cond delay="0"/>
                                          </p:stCondLst>
                                        </p:cTn>
                                        <p:tgtEl>
                                          <p:spTgt spid="86"/>
                                        </p:tgtEl>
                                        <p:attrNameLst>
                                          <p:attrName>style.visibility</p:attrName>
                                        </p:attrNameLst>
                                      </p:cBhvr>
                                      <p:to>
                                        <p:strVal val="visible"/>
                                      </p:to>
                                    </p:set>
                                  </p:childTnLst>
                                </p:cTn>
                              </p:par>
                              <p:par>
                                <p:cTn id="93" presetID="1" presetClass="entr" presetSubtype="0" fill="hold" grpId="0" nodeType="withEffect">
                                  <p:stCondLst>
                                    <p:cond delay="0"/>
                                  </p:stCondLst>
                                  <p:childTnLst>
                                    <p:set>
                                      <p:cBhvr>
                                        <p:cTn id="94" dur="1" fill="hold">
                                          <p:stCondLst>
                                            <p:cond delay="0"/>
                                          </p:stCondLst>
                                        </p:cTn>
                                        <p:tgtEl>
                                          <p:spTgt spid="87"/>
                                        </p:tgtEl>
                                        <p:attrNameLst>
                                          <p:attrName>style.visibility</p:attrName>
                                        </p:attrNameLst>
                                      </p:cBhvr>
                                      <p:to>
                                        <p:strVal val="visible"/>
                                      </p:to>
                                    </p:set>
                                  </p:childTnLst>
                                </p:cTn>
                              </p:par>
                              <p:par>
                                <p:cTn id="95" presetID="1" presetClass="entr" presetSubtype="0" fill="hold" grpId="0" nodeType="withEffect">
                                  <p:stCondLst>
                                    <p:cond delay="0"/>
                                  </p:stCondLst>
                                  <p:childTnLst>
                                    <p:set>
                                      <p:cBhvr>
                                        <p:cTn id="96" dur="1" fill="hold">
                                          <p:stCondLst>
                                            <p:cond delay="0"/>
                                          </p:stCondLst>
                                        </p:cTn>
                                        <p:tgtEl>
                                          <p:spTgt spid="88"/>
                                        </p:tgtEl>
                                        <p:attrNameLst>
                                          <p:attrName>style.visibility</p:attrName>
                                        </p:attrNameLst>
                                      </p:cBhvr>
                                      <p:to>
                                        <p:strVal val="visible"/>
                                      </p:to>
                                    </p:set>
                                  </p:childTnLst>
                                </p:cTn>
                              </p:par>
                              <p:par>
                                <p:cTn id="97" presetID="1" presetClass="entr" presetSubtype="0" fill="hold" grpId="0" nodeType="withEffect">
                                  <p:stCondLst>
                                    <p:cond delay="0"/>
                                  </p:stCondLst>
                                  <p:childTnLst>
                                    <p:set>
                                      <p:cBhvr>
                                        <p:cTn id="98" dur="1" fill="hold">
                                          <p:stCondLst>
                                            <p:cond delay="0"/>
                                          </p:stCondLst>
                                        </p:cTn>
                                        <p:tgtEl>
                                          <p:spTgt spid="89"/>
                                        </p:tgtEl>
                                        <p:attrNameLst>
                                          <p:attrName>style.visibility</p:attrName>
                                        </p:attrNameLst>
                                      </p:cBhvr>
                                      <p:to>
                                        <p:strVal val="visible"/>
                                      </p:to>
                                    </p:set>
                                  </p:childTnLst>
                                </p:cTn>
                              </p:par>
                              <p:par>
                                <p:cTn id="99" presetID="1" presetClass="entr" presetSubtype="0" fill="hold" grpId="0" nodeType="withEffect">
                                  <p:stCondLst>
                                    <p:cond delay="0"/>
                                  </p:stCondLst>
                                  <p:childTnLst>
                                    <p:set>
                                      <p:cBhvr>
                                        <p:cTn id="100" dur="1" fill="hold">
                                          <p:stCondLst>
                                            <p:cond delay="0"/>
                                          </p:stCondLst>
                                        </p:cTn>
                                        <p:tgtEl>
                                          <p:spTgt spid="90"/>
                                        </p:tgtEl>
                                        <p:attrNameLst>
                                          <p:attrName>style.visibility</p:attrName>
                                        </p:attrNameLst>
                                      </p:cBhvr>
                                      <p:to>
                                        <p:strVal val="visible"/>
                                      </p:to>
                                    </p:set>
                                  </p:childTnLst>
                                </p:cTn>
                              </p:par>
                              <p:par>
                                <p:cTn id="101" presetID="1" presetClass="entr" presetSubtype="0" fill="hold" grpId="0" nodeType="withEffect">
                                  <p:stCondLst>
                                    <p:cond delay="0"/>
                                  </p:stCondLst>
                                  <p:childTnLst>
                                    <p:set>
                                      <p:cBhvr>
                                        <p:cTn id="102" dur="1" fill="hold">
                                          <p:stCondLst>
                                            <p:cond delay="0"/>
                                          </p:stCondLst>
                                        </p:cTn>
                                        <p:tgtEl>
                                          <p:spTgt spid="91"/>
                                        </p:tgtEl>
                                        <p:attrNameLst>
                                          <p:attrName>style.visibility</p:attrName>
                                        </p:attrNameLst>
                                      </p:cBhvr>
                                      <p:to>
                                        <p:strVal val="visible"/>
                                      </p:to>
                                    </p:set>
                                  </p:childTnLst>
                                </p:cTn>
                              </p:par>
                              <p:par>
                                <p:cTn id="103" presetID="1" presetClass="entr" presetSubtype="0" fill="hold" grpId="0" nodeType="withEffect">
                                  <p:stCondLst>
                                    <p:cond delay="0"/>
                                  </p:stCondLst>
                                  <p:childTnLst>
                                    <p:set>
                                      <p:cBhvr>
                                        <p:cTn id="104" dur="1" fill="hold">
                                          <p:stCondLst>
                                            <p:cond delay="0"/>
                                          </p:stCondLst>
                                        </p:cTn>
                                        <p:tgtEl>
                                          <p:spTgt spid="92"/>
                                        </p:tgtEl>
                                        <p:attrNameLst>
                                          <p:attrName>style.visibility</p:attrName>
                                        </p:attrNameLst>
                                      </p:cBhvr>
                                      <p:to>
                                        <p:strVal val="visible"/>
                                      </p:to>
                                    </p:set>
                                  </p:childTnLst>
                                </p:cTn>
                              </p:par>
                              <p:par>
                                <p:cTn id="105" presetID="1" presetClass="entr" presetSubtype="0" fill="hold" grpId="0" nodeType="withEffect">
                                  <p:stCondLst>
                                    <p:cond delay="0"/>
                                  </p:stCondLst>
                                  <p:childTnLst>
                                    <p:set>
                                      <p:cBhvr>
                                        <p:cTn id="106" dur="1" fill="hold">
                                          <p:stCondLst>
                                            <p:cond delay="0"/>
                                          </p:stCondLst>
                                        </p:cTn>
                                        <p:tgtEl>
                                          <p:spTgt spid="93"/>
                                        </p:tgtEl>
                                        <p:attrNameLst>
                                          <p:attrName>style.visibility</p:attrName>
                                        </p:attrNameLst>
                                      </p:cBhvr>
                                      <p:to>
                                        <p:strVal val="visible"/>
                                      </p:to>
                                    </p:set>
                                  </p:childTnLst>
                                </p:cTn>
                              </p:par>
                              <p:par>
                                <p:cTn id="107" presetID="1" presetClass="entr" presetSubtype="0" fill="hold" grpId="0" nodeType="withEffect">
                                  <p:stCondLst>
                                    <p:cond delay="0"/>
                                  </p:stCondLst>
                                  <p:childTnLst>
                                    <p:set>
                                      <p:cBhvr>
                                        <p:cTn id="108" dur="1" fill="hold">
                                          <p:stCondLst>
                                            <p:cond delay="0"/>
                                          </p:stCondLst>
                                        </p:cTn>
                                        <p:tgtEl>
                                          <p:spTgt spid="94"/>
                                        </p:tgtEl>
                                        <p:attrNameLst>
                                          <p:attrName>style.visibility</p:attrName>
                                        </p:attrNameLst>
                                      </p:cBhvr>
                                      <p:to>
                                        <p:strVal val="visible"/>
                                      </p:to>
                                    </p:set>
                                  </p:childTnLst>
                                </p:cTn>
                              </p:par>
                              <p:par>
                                <p:cTn id="109" presetID="1" presetClass="entr" presetSubtype="0" fill="hold" grpId="0" nodeType="withEffect">
                                  <p:stCondLst>
                                    <p:cond delay="0"/>
                                  </p:stCondLst>
                                  <p:childTnLst>
                                    <p:set>
                                      <p:cBhvr>
                                        <p:cTn id="110" dur="1" fill="hold">
                                          <p:stCondLst>
                                            <p:cond delay="0"/>
                                          </p:stCondLst>
                                        </p:cTn>
                                        <p:tgtEl>
                                          <p:spTgt spid="95"/>
                                        </p:tgtEl>
                                        <p:attrNameLst>
                                          <p:attrName>style.visibility</p:attrName>
                                        </p:attrNameLst>
                                      </p:cBhvr>
                                      <p:to>
                                        <p:strVal val="visible"/>
                                      </p:to>
                                    </p:set>
                                  </p:childTnLst>
                                </p:cTn>
                              </p:par>
                              <p:par>
                                <p:cTn id="111" presetID="1" presetClass="entr" presetSubtype="0" fill="hold" grpId="0" nodeType="withEffect">
                                  <p:stCondLst>
                                    <p:cond delay="0"/>
                                  </p:stCondLst>
                                  <p:childTnLst>
                                    <p:set>
                                      <p:cBhvr>
                                        <p:cTn id="112" dur="1" fill="hold">
                                          <p:stCondLst>
                                            <p:cond delay="0"/>
                                          </p:stCondLst>
                                        </p:cTn>
                                        <p:tgtEl>
                                          <p:spTgt spid="96"/>
                                        </p:tgtEl>
                                        <p:attrNameLst>
                                          <p:attrName>style.visibility</p:attrName>
                                        </p:attrNameLst>
                                      </p:cBhvr>
                                      <p:to>
                                        <p:strVal val="visible"/>
                                      </p:to>
                                    </p:set>
                                  </p:childTnLst>
                                </p:cTn>
                              </p:par>
                              <p:par>
                                <p:cTn id="113" presetID="1" presetClass="entr" presetSubtype="0" fill="hold" grpId="0" nodeType="withEffect">
                                  <p:stCondLst>
                                    <p:cond delay="0"/>
                                  </p:stCondLst>
                                  <p:childTnLst>
                                    <p:set>
                                      <p:cBhvr>
                                        <p:cTn id="114" dur="1" fill="hold">
                                          <p:stCondLst>
                                            <p:cond delay="0"/>
                                          </p:stCondLst>
                                        </p:cTn>
                                        <p:tgtEl>
                                          <p:spTgt spid="97"/>
                                        </p:tgtEl>
                                        <p:attrNameLst>
                                          <p:attrName>style.visibility</p:attrName>
                                        </p:attrNameLst>
                                      </p:cBhvr>
                                      <p:to>
                                        <p:strVal val="visible"/>
                                      </p:to>
                                    </p:set>
                                  </p:childTnLst>
                                </p:cTn>
                              </p:par>
                              <p:par>
                                <p:cTn id="115" presetID="1" presetClass="entr" presetSubtype="0" fill="hold" grpId="0" nodeType="withEffect">
                                  <p:stCondLst>
                                    <p:cond delay="0"/>
                                  </p:stCondLst>
                                  <p:childTnLst>
                                    <p:set>
                                      <p:cBhvr>
                                        <p:cTn id="116" dur="1" fill="hold">
                                          <p:stCondLst>
                                            <p:cond delay="0"/>
                                          </p:stCondLst>
                                        </p:cTn>
                                        <p:tgtEl>
                                          <p:spTgt spid="98"/>
                                        </p:tgtEl>
                                        <p:attrNameLst>
                                          <p:attrName>style.visibility</p:attrName>
                                        </p:attrNameLst>
                                      </p:cBhvr>
                                      <p:to>
                                        <p:strVal val="visible"/>
                                      </p:to>
                                    </p:set>
                                  </p:childTnLst>
                                </p:cTn>
                              </p:par>
                              <p:par>
                                <p:cTn id="117" presetID="1" presetClass="entr" presetSubtype="0" fill="hold" grpId="0" nodeType="withEffect">
                                  <p:stCondLst>
                                    <p:cond delay="0"/>
                                  </p:stCondLst>
                                  <p:childTnLst>
                                    <p:set>
                                      <p:cBhvr>
                                        <p:cTn id="118" dur="1" fill="hold">
                                          <p:stCondLst>
                                            <p:cond delay="0"/>
                                          </p:stCondLst>
                                        </p:cTn>
                                        <p:tgtEl>
                                          <p:spTgt spid="99"/>
                                        </p:tgtEl>
                                        <p:attrNameLst>
                                          <p:attrName>style.visibility</p:attrName>
                                        </p:attrNameLst>
                                      </p:cBhvr>
                                      <p:to>
                                        <p:strVal val="visible"/>
                                      </p:to>
                                    </p:set>
                                  </p:childTnLst>
                                </p:cTn>
                              </p:par>
                              <p:par>
                                <p:cTn id="119" presetID="1" presetClass="entr" presetSubtype="0" fill="hold" grpId="0" nodeType="withEffect">
                                  <p:stCondLst>
                                    <p:cond delay="0"/>
                                  </p:stCondLst>
                                  <p:childTnLst>
                                    <p:set>
                                      <p:cBhvr>
                                        <p:cTn id="120" dur="1" fill="hold">
                                          <p:stCondLst>
                                            <p:cond delay="0"/>
                                          </p:stCondLst>
                                        </p:cTn>
                                        <p:tgtEl>
                                          <p:spTgt spid="100"/>
                                        </p:tgtEl>
                                        <p:attrNameLst>
                                          <p:attrName>style.visibility</p:attrName>
                                        </p:attrNameLst>
                                      </p:cBhvr>
                                      <p:to>
                                        <p:strVal val="visible"/>
                                      </p:to>
                                    </p:set>
                                  </p:childTnLst>
                                </p:cTn>
                              </p:par>
                              <p:par>
                                <p:cTn id="121" presetID="1" presetClass="entr" presetSubtype="0" fill="hold" grpId="0" nodeType="withEffect">
                                  <p:stCondLst>
                                    <p:cond delay="0"/>
                                  </p:stCondLst>
                                  <p:childTnLst>
                                    <p:set>
                                      <p:cBhvr>
                                        <p:cTn id="122" dur="1" fill="hold">
                                          <p:stCondLst>
                                            <p:cond delay="0"/>
                                          </p:stCondLst>
                                        </p:cTn>
                                        <p:tgtEl>
                                          <p:spTgt spid="101"/>
                                        </p:tgtEl>
                                        <p:attrNameLst>
                                          <p:attrName>style.visibility</p:attrName>
                                        </p:attrNameLst>
                                      </p:cBhvr>
                                      <p:to>
                                        <p:strVal val="visible"/>
                                      </p:to>
                                    </p:set>
                                  </p:childTnLst>
                                </p:cTn>
                              </p:par>
                              <p:par>
                                <p:cTn id="123" presetID="1" presetClass="entr" presetSubtype="0" fill="hold" grpId="0" nodeType="withEffect">
                                  <p:stCondLst>
                                    <p:cond delay="0"/>
                                  </p:stCondLst>
                                  <p:childTnLst>
                                    <p:set>
                                      <p:cBhvr>
                                        <p:cTn id="124" dur="1" fill="hold">
                                          <p:stCondLst>
                                            <p:cond delay="0"/>
                                          </p:stCondLst>
                                        </p:cTn>
                                        <p:tgtEl>
                                          <p:spTgt spid="102"/>
                                        </p:tgtEl>
                                        <p:attrNameLst>
                                          <p:attrName>style.visibility</p:attrName>
                                        </p:attrNameLst>
                                      </p:cBhvr>
                                      <p:to>
                                        <p:strVal val="visible"/>
                                      </p:to>
                                    </p:set>
                                  </p:childTnLst>
                                </p:cTn>
                              </p:par>
                              <p:par>
                                <p:cTn id="125" presetID="1" presetClass="entr" presetSubtype="0" fill="hold" grpId="0" nodeType="withEffect">
                                  <p:stCondLst>
                                    <p:cond delay="0"/>
                                  </p:stCondLst>
                                  <p:childTnLst>
                                    <p:set>
                                      <p:cBhvr>
                                        <p:cTn id="126" dur="1" fill="hold">
                                          <p:stCondLst>
                                            <p:cond delay="0"/>
                                          </p:stCondLst>
                                        </p:cTn>
                                        <p:tgtEl>
                                          <p:spTgt spid="103"/>
                                        </p:tgtEl>
                                        <p:attrNameLst>
                                          <p:attrName>style.visibility</p:attrName>
                                        </p:attrNameLst>
                                      </p:cBhvr>
                                      <p:to>
                                        <p:strVal val="visible"/>
                                      </p:to>
                                    </p:set>
                                  </p:childTnLst>
                                </p:cTn>
                              </p:par>
                              <p:par>
                                <p:cTn id="127" presetID="1" presetClass="entr" presetSubtype="0" fill="hold" grpId="0" nodeType="withEffect">
                                  <p:stCondLst>
                                    <p:cond delay="0"/>
                                  </p:stCondLst>
                                  <p:childTnLst>
                                    <p:set>
                                      <p:cBhvr>
                                        <p:cTn id="128" dur="1" fill="hold">
                                          <p:stCondLst>
                                            <p:cond delay="0"/>
                                          </p:stCondLst>
                                        </p:cTn>
                                        <p:tgtEl>
                                          <p:spTgt spid="104"/>
                                        </p:tgtEl>
                                        <p:attrNameLst>
                                          <p:attrName>style.visibility</p:attrName>
                                        </p:attrNameLst>
                                      </p:cBhvr>
                                      <p:to>
                                        <p:strVal val="visible"/>
                                      </p:to>
                                    </p:set>
                                  </p:childTnLst>
                                </p:cTn>
                              </p:par>
                              <p:par>
                                <p:cTn id="129" presetID="1" presetClass="entr" presetSubtype="0" fill="hold" grpId="0" nodeType="withEffect">
                                  <p:stCondLst>
                                    <p:cond delay="0"/>
                                  </p:stCondLst>
                                  <p:childTnLst>
                                    <p:set>
                                      <p:cBhvr>
                                        <p:cTn id="130" dur="1" fill="hold">
                                          <p:stCondLst>
                                            <p:cond delay="0"/>
                                          </p:stCondLst>
                                        </p:cTn>
                                        <p:tgtEl>
                                          <p:spTgt spid="105"/>
                                        </p:tgtEl>
                                        <p:attrNameLst>
                                          <p:attrName>style.visibility</p:attrName>
                                        </p:attrNameLst>
                                      </p:cBhvr>
                                      <p:to>
                                        <p:strVal val="visible"/>
                                      </p:to>
                                    </p:set>
                                  </p:childTnLst>
                                </p:cTn>
                              </p:par>
                              <p:par>
                                <p:cTn id="131" presetID="1" presetClass="entr" presetSubtype="0" fill="hold" grpId="0" nodeType="withEffect">
                                  <p:stCondLst>
                                    <p:cond delay="0"/>
                                  </p:stCondLst>
                                  <p:childTnLst>
                                    <p:set>
                                      <p:cBhvr>
                                        <p:cTn id="132" dur="1" fill="hold">
                                          <p:stCondLst>
                                            <p:cond delay="0"/>
                                          </p:stCondLst>
                                        </p:cTn>
                                        <p:tgtEl>
                                          <p:spTgt spid="106"/>
                                        </p:tgtEl>
                                        <p:attrNameLst>
                                          <p:attrName>style.visibility</p:attrName>
                                        </p:attrNameLst>
                                      </p:cBhvr>
                                      <p:to>
                                        <p:strVal val="visible"/>
                                      </p:to>
                                    </p:set>
                                  </p:childTnLst>
                                </p:cTn>
                              </p:par>
                              <p:par>
                                <p:cTn id="133" presetID="1" presetClass="entr" presetSubtype="0" fill="hold" grpId="0" nodeType="withEffect">
                                  <p:stCondLst>
                                    <p:cond delay="0"/>
                                  </p:stCondLst>
                                  <p:childTnLst>
                                    <p:set>
                                      <p:cBhvr>
                                        <p:cTn id="134" dur="1" fill="hold">
                                          <p:stCondLst>
                                            <p:cond delay="0"/>
                                          </p:stCondLst>
                                        </p:cTn>
                                        <p:tgtEl>
                                          <p:spTgt spid="107"/>
                                        </p:tgtEl>
                                        <p:attrNameLst>
                                          <p:attrName>style.visibility</p:attrName>
                                        </p:attrNameLst>
                                      </p:cBhvr>
                                      <p:to>
                                        <p:strVal val="visible"/>
                                      </p:to>
                                    </p:set>
                                  </p:childTnLst>
                                </p:cTn>
                              </p:par>
                              <p:par>
                                <p:cTn id="135" presetID="1" presetClass="entr" presetSubtype="0" fill="hold" grpId="0" nodeType="withEffect">
                                  <p:stCondLst>
                                    <p:cond delay="0"/>
                                  </p:stCondLst>
                                  <p:childTnLst>
                                    <p:set>
                                      <p:cBhvr>
                                        <p:cTn id="136" dur="1" fill="hold">
                                          <p:stCondLst>
                                            <p:cond delay="0"/>
                                          </p:stCondLst>
                                        </p:cTn>
                                        <p:tgtEl>
                                          <p:spTgt spid="108"/>
                                        </p:tgtEl>
                                        <p:attrNameLst>
                                          <p:attrName>style.visibility</p:attrName>
                                        </p:attrNameLst>
                                      </p:cBhvr>
                                      <p:to>
                                        <p:strVal val="visible"/>
                                      </p:to>
                                    </p:set>
                                  </p:childTnLst>
                                </p:cTn>
                              </p:par>
                              <p:par>
                                <p:cTn id="137" presetID="1" presetClass="entr" presetSubtype="0" fill="hold" grpId="0" nodeType="withEffect">
                                  <p:stCondLst>
                                    <p:cond delay="0"/>
                                  </p:stCondLst>
                                  <p:childTnLst>
                                    <p:set>
                                      <p:cBhvr>
                                        <p:cTn id="138" dur="1" fill="hold">
                                          <p:stCondLst>
                                            <p:cond delay="0"/>
                                          </p:stCondLst>
                                        </p:cTn>
                                        <p:tgtEl>
                                          <p:spTgt spid="109"/>
                                        </p:tgtEl>
                                        <p:attrNameLst>
                                          <p:attrName>style.visibility</p:attrName>
                                        </p:attrNameLst>
                                      </p:cBhvr>
                                      <p:to>
                                        <p:strVal val="visible"/>
                                      </p:to>
                                    </p:set>
                                  </p:childTnLst>
                                </p:cTn>
                              </p:par>
                              <p:par>
                                <p:cTn id="139" presetID="1" presetClass="entr" presetSubtype="0" fill="hold" grpId="0" nodeType="withEffect">
                                  <p:stCondLst>
                                    <p:cond delay="0"/>
                                  </p:stCondLst>
                                  <p:childTnLst>
                                    <p:set>
                                      <p:cBhvr>
                                        <p:cTn id="140" dur="1" fill="hold">
                                          <p:stCondLst>
                                            <p:cond delay="0"/>
                                          </p:stCondLst>
                                        </p:cTn>
                                        <p:tgtEl>
                                          <p:spTgt spid="115"/>
                                        </p:tgtEl>
                                        <p:attrNameLst>
                                          <p:attrName>style.visibility</p:attrName>
                                        </p:attrNameLst>
                                      </p:cBhvr>
                                      <p:to>
                                        <p:strVal val="visible"/>
                                      </p:to>
                                    </p:set>
                                  </p:childTnLst>
                                </p:cTn>
                              </p:par>
                              <p:par>
                                <p:cTn id="141" presetID="1" presetClass="entr" presetSubtype="0" fill="hold" grpId="0" nodeType="withEffect">
                                  <p:stCondLst>
                                    <p:cond delay="0"/>
                                  </p:stCondLst>
                                  <p:childTnLst>
                                    <p:set>
                                      <p:cBhvr>
                                        <p:cTn id="142" dur="1" fill="hold">
                                          <p:stCondLst>
                                            <p:cond delay="0"/>
                                          </p:stCondLst>
                                        </p:cTn>
                                        <p:tgtEl>
                                          <p:spTgt spid="116"/>
                                        </p:tgtEl>
                                        <p:attrNameLst>
                                          <p:attrName>style.visibility</p:attrName>
                                        </p:attrNameLst>
                                      </p:cBhvr>
                                      <p:to>
                                        <p:strVal val="visible"/>
                                      </p:to>
                                    </p:set>
                                  </p:childTnLst>
                                </p:cTn>
                              </p:par>
                              <p:par>
                                <p:cTn id="143" presetID="1" presetClass="entr" presetSubtype="0" fill="hold" nodeType="withEffect">
                                  <p:stCondLst>
                                    <p:cond delay="0"/>
                                  </p:stCondLst>
                                  <p:childTnLst>
                                    <p:set>
                                      <p:cBhvr>
                                        <p:cTn id="144" dur="1" fill="hold">
                                          <p:stCondLst>
                                            <p:cond delay="0"/>
                                          </p:stCondLst>
                                        </p:cTn>
                                        <p:tgtEl>
                                          <p:spTgt spid="3">
                                            <p:txEl>
                                              <p:pRg st="1" end="1"/>
                                            </p:txEl>
                                          </p:spTgt>
                                        </p:tgtEl>
                                        <p:attrNameLst>
                                          <p:attrName>style.visibility</p:attrName>
                                        </p:attrNameLst>
                                      </p:cBhvr>
                                      <p:to>
                                        <p:strVal val="visible"/>
                                      </p:to>
                                    </p:set>
                                  </p:childTnLst>
                                </p:cTn>
                              </p:par>
                              <p:par>
                                <p:cTn id="145" presetID="1" presetClass="entr" presetSubtype="0" fill="hold" grpId="0" nodeType="withEffect">
                                  <p:stCondLst>
                                    <p:cond delay="0"/>
                                  </p:stCondLst>
                                  <p:childTnLst>
                                    <p:set>
                                      <p:cBhvr>
                                        <p:cTn id="146" dur="1" fill="hold">
                                          <p:stCondLst>
                                            <p:cond delay="0"/>
                                          </p:stCondLst>
                                        </p:cTn>
                                        <p:tgtEl>
                                          <p:spTgt spid="113"/>
                                        </p:tgtEl>
                                        <p:attrNameLst>
                                          <p:attrName>style.visibility</p:attrName>
                                        </p:attrNameLst>
                                      </p:cBhvr>
                                      <p:to>
                                        <p:strVal val="visible"/>
                                      </p:to>
                                    </p:set>
                                  </p:childTnLst>
                                </p:cTn>
                              </p:par>
                              <p:par>
                                <p:cTn id="147" presetID="1" presetClass="entr" presetSubtype="0" fill="hold" grpId="0" nodeType="withEffect">
                                  <p:stCondLst>
                                    <p:cond delay="0"/>
                                  </p:stCondLst>
                                  <p:childTnLst>
                                    <p:set>
                                      <p:cBhvr>
                                        <p:cTn id="148" dur="1" fill="hold">
                                          <p:stCondLst>
                                            <p:cond delay="0"/>
                                          </p:stCondLst>
                                        </p:cTn>
                                        <p:tgtEl>
                                          <p:spTgt spid="114"/>
                                        </p:tgtEl>
                                        <p:attrNameLst>
                                          <p:attrName>style.visibility</p:attrName>
                                        </p:attrNameLst>
                                      </p:cBhvr>
                                      <p:to>
                                        <p:strVal val="visible"/>
                                      </p:to>
                                    </p:set>
                                  </p:childTnLst>
                                </p:cTn>
                              </p:par>
                              <p:par>
                                <p:cTn id="149" presetID="1" presetClass="entr" presetSubtype="0" fill="hold" grpId="1" nodeType="withEffect">
                                  <p:stCondLst>
                                    <p:cond delay="0"/>
                                  </p:stCondLst>
                                  <p:childTnLst>
                                    <p:set>
                                      <p:cBhvr>
                                        <p:cTn id="150" dur="1" fill="hold">
                                          <p:stCondLst>
                                            <p:cond delay="0"/>
                                          </p:stCondLst>
                                        </p:cTn>
                                        <p:tgtEl>
                                          <p:spTgt spid="115"/>
                                        </p:tgtEl>
                                        <p:attrNameLst>
                                          <p:attrName>style.visibility</p:attrName>
                                        </p:attrNameLst>
                                      </p:cBhvr>
                                      <p:to>
                                        <p:strVal val="visible"/>
                                      </p:to>
                                    </p:set>
                                  </p:childTnLst>
                                </p:cTn>
                              </p:par>
                              <p:par>
                                <p:cTn id="151" presetID="1" presetClass="entr" presetSubtype="0" fill="hold" grpId="1" nodeType="withEffect">
                                  <p:stCondLst>
                                    <p:cond delay="0"/>
                                  </p:stCondLst>
                                  <p:childTnLst>
                                    <p:set>
                                      <p:cBhvr>
                                        <p:cTn id="152" dur="1" fill="hold">
                                          <p:stCondLst>
                                            <p:cond delay="0"/>
                                          </p:stCondLst>
                                        </p:cTn>
                                        <p:tgtEl>
                                          <p:spTgt spid="1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animBg="1"/>
      <p:bldP spid="44" grpId="0" animBg="1"/>
      <p:bldP spid="45" grpId="0" animBg="1"/>
      <p:bldP spid="46" grpId="0" animBg="1"/>
      <p:bldP spid="47" grpId="0" animBg="1"/>
      <p:bldP spid="48" grpId="0" animBg="1"/>
      <p:bldP spid="49" grpId="0" animBg="1"/>
      <p:bldP spid="50" grpId="0" animBg="1"/>
      <p:bldP spid="51" grpId="0" animBg="1"/>
      <p:bldP spid="52" grpId="0" animBg="1"/>
      <p:bldP spid="53" grpId="0" animBg="1"/>
      <p:bldP spid="54" grpId="0" animBg="1"/>
      <p:bldP spid="55" grpId="0" animBg="1"/>
      <p:bldP spid="56" grpId="0" animBg="1"/>
      <p:bldP spid="57" grpId="0" animBg="1"/>
      <p:bldP spid="58" grpId="0" animBg="1"/>
      <p:bldP spid="59" grpId="0" animBg="1"/>
      <p:bldP spid="60" grpId="0" animBg="1"/>
      <p:bldP spid="61" grpId="0" animBg="1"/>
      <p:bldP spid="62" grpId="0" animBg="1"/>
      <p:bldP spid="63" grpId="0" animBg="1"/>
      <p:bldP spid="64" grpId="0" animBg="1"/>
      <p:bldP spid="65" grpId="0" animBg="1"/>
      <p:bldP spid="66" grpId="0" animBg="1"/>
      <p:bldP spid="67" grpId="0" animBg="1"/>
      <p:bldP spid="68" grpId="0" animBg="1"/>
      <p:bldP spid="69" grpId="0" animBg="1"/>
      <p:bldP spid="70" grpId="0" animBg="1"/>
      <p:bldP spid="71" grpId="0" animBg="1"/>
      <p:bldP spid="72" grpId="0" animBg="1"/>
      <p:bldP spid="73" grpId="0" animBg="1"/>
      <p:bldP spid="74" grpId="0" animBg="1"/>
      <p:bldP spid="75" grpId="0" animBg="1"/>
      <p:bldP spid="76" grpId="0" animBg="1"/>
      <p:bldP spid="77" grpId="0" animBg="1"/>
      <p:bldP spid="78" grpId="0" animBg="1"/>
      <p:bldP spid="79" grpId="0" animBg="1"/>
      <p:bldP spid="80" grpId="0" animBg="1"/>
      <p:bldP spid="81" grpId="0" animBg="1"/>
      <p:bldP spid="82" grpId="0" animBg="1"/>
      <p:bldP spid="83" grpId="0" animBg="1"/>
      <p:bldP spid="84" grpId="0" animBg="1"/>
      <p:bldP spid="85" grpId="0" animBg="1"/>
      <p:bldP spid="86" grpId="0" animBg="1"/>
      <p:bldP spid="87" grpId="0" animBg="1"/>
      <p:bldP spid="88" grpId="0" animBg="1"/>
      <p:bldP spid="89" grpId="0" animBg="1"/>
      <p:bldP spid="90" grpId="0" animBg="1"/>
      <p:bldP spid="91" grpId="0" animBg="1"/>
      <p:bldP spid="92" grpId="0" animBg="1"/>
      <p:bldP spid="93" grpId="0" animBg="1"/>
      <p:bldP spid="94" grpId="0" animBg="1"/>
      <p:bldP spid="95" grpId="0" animBg="1"/>
      <p:bldP spid="96" grpId="0" animBg="1"/>
      <p:bldP spid="97" grpId="0" animBg="1"/>
      <p:bldP spid="98" grpId="0" animBg="1"/>
      <p:bldP spid="99" grpId="0" animBg="1"/>
      <p:bldP spid="100" grpId="0" animBg="1"/>
      <p:bldP spid="101" grpId="0" animBg="1"/>
      <p:bldP spid="102" grpId="0" animBg="1"/>
      <p:bldP spid="103" grpId="0" animBg="1"/>
      <p:bldP spid="104" grpId="0" animBg="1"/>
      <p:bldP spid="105" grpId="0" animBg="1"/>
      <p:bldP spid="106" grpId="0" animBg="1"/>
      <p:bldP spid="107" grpId="0" animBg="1"/>
      <p:bldP spid="108" grpId="0"/>
      <p:bldP spid="109" grpId="0"/>
      <p:bldP spid="113" grpId="0"/>
      <p:bldP spid="114" grpId="0"/>
      <p:bldP spid="115" grpId="0" animBg="1"/>
      <p:bldP spid="115" grpId="1" animBg="1"/>
      <p:bldP spid="116" grpId="0" animBg="1"/>
      <p:bldP spid="116" grpId="1"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7620000" y="45598"/>
            <a:ext cx="1066800" cy="329184"/>
          </a:xfrm>
        </p:spPr>
        <p:txBody>
          <a:bodyPr/>
          <a:lstStyle/>
          <a:p>
            <a:fld id="{DF3EE5D0-F792-5040-8CBB-53BBA783D261}" type="slidenum">
              <a:rPr lang="en-US" smtClean="0"/>
              <a:t>2</a:t>
            </a:fld>
            <a:endParaRPr lang="en-US"/>
          </a:p>
        </p:txBody>
      </p:sp>
      <p:sp>
        <p:nvSpPr>
          <p:cNvPr id="20" name="Title 1"/>
          <p:cNvSpPr>
            <a:spLocks noGrp="1"/>
          </p:cNvSpPr>
          <p:nvPr>
            <p:ph type="title"/>
          </p:nvPr>
        </p:nvSpPr>
        <p:spPr>
          <a:xfrm>
            <a:off x="228600" y="540470"/>
            <a:ext cx="8458200" cy="914400"/>
          </a:xfrm>
        </p:spPr>
        <p:txBody>
          <a:bodyPr>
            <a:normAutofit fontScale="90000"/>
          </a:bodyPr>
          <a:lstStyle/>
          <a:p>
            <a:pPr fontAlgn="auto">
              <a:spcAft>
                <a:spcPts val="0"/>
              </a:spcAft>
              <a:defRPr/>
            </a:pPr>
            <a:r>
              <a:rPr lang="en-US" dirty="0"/>
              <a:t>EECS </a:t>
            </a:r>
            <a:r>
              <a:rPr lang="en-US" dirty="0">
                <a:latin typeface="Cambria"/>
                <a:cs typeface="Cambria"/>
              </a:rPr>
              <a:t>149</a:t>
            </a:r>
            <a:r>
              <a:rPr lang="en-US" dirty="0"/>
              <a:t>: </a:t>
            </a:r>
            <a:r>
              <a:rPr lang="en-US" dirty="0" smtClean="0"/>
              <a:t>Intro </a:t>
            </a:r>
            <a:r>
              <a:rPr lang="en-US" dirty="0"/>
              <a:t>to Embedded </a:t>
            </a:r>
            <a:r>
              <a:rPr lang="en-US" dirty="0" smtClean="0"/>
              <a:t>Systems</a:t>
            </a:r>
            <a:br>
              <a:rPr lang="en-US" dirty="0" smtClean="0"/>
            </a:br>
            <a:r>
              <a:rPr lang="en-US" sz="2200" dirty="0" smtClean="0"/>
              <a:t>UC Berkeley</a:t>
            </a:r>
            <a:endParaRPr lang="en-US" sz="2200" dirty="0" smtClean="0">
              <a:ea typeface="ヒラギノ角ゴ Pro W3" charset="-128"/>
            </a:endParaRPr>
          </a:p>
        </p:txBody>
      </p:sp>
      <p:sp>
        <p:nvSpPr>
          <p:cNvPr id="21" name="Content Placeholder 2"/>
          <p:cNvSpPr>
            <a:spLocks noGrp="1"/>
          </p:cNvSpPr>
          <p:nvPr>
            <p:ph idx="1"/>
          </p:nvPr>
        </p:nvSpPr>
        <p:spPr>
          <a:xfrm>
            <a:off x="293688" y="1513448"/>
            <a:ext cx="8316912" cy="971681"/>
          </a:xfrm>
        </p:spPr>
        <p:txBody>
          <a:bodyPr/>
          <a:lstStyle/>
          <a:p>
            <a:pPr marL="0" indent="0" eaLnBrk="1" hangingPunct="1">
              <a:buNone/>
            </a:pPr>
            <a:r>
              <a:rPr lang="en-US" sz="2400" b="0" dirty="0" smtClean="0">
                <a:solidFill>
                  <a:srgbClr val="000000"/>
                </a:solidFill>
                <a:ea typeface="ヒラギノ角ゴ Pro W3" charset="-128"/>
              </a:rPr>
              <a:t>This course introduces the </a:t>
            </a:r>
            <a:r>
              <a:rPr lang="en-US" sz="2400" b="0" i="1" dirty="0" smtClean="0">
                <a:solidFill>
                  <a:srgbClr val="000000"/>
                </a:solidFill>
                <a:ea typeface="ヒラギノ角ゴ Pro W3" charset="-128"/>
              </a:rPr>
              <a:t>modeling, design and analysis</a:t>
            </a:r>
            <a:r>
              <a:rPr lang="en-US" sz="2400" b="0" dirty="0" smtClean="0">
                <a:solidFill>
                  <a:srgbClr val="000000"/>
                </a:solidFill>
                <a:ea typeface="ヒラギノ角ゴ Pro W3" charset="-128"/>
              </a:rPr>
              <a:t> of </a:t>
            </a:r>
            <a:r>
              <a:rPr lang="en-US" sz="2400" b="0" i="1" dirty="0" smtClean="0">
                <a:solidFill>
                  <a:srgbClr val="0000FF"/>
                </a:solidFill>
                <a:ea typeface="ヒラギノ角ゴ Pro W3" charset="-128"/>
              </a:rPr>
              <a:t>computational systems that interact with physical processes</a:t>
            </a:r>
            <a:r>
              <a:rPr lang="en-US" sz="2400" b="0" dirty="0" smtClean="0">
                <a:solidFill>
                  <a:srgbClr val="000000"/>
                </a:solidFill>
                <a:ea typeface="ヒラギノ角ゴ Pro W3" charset="-128"/>
              </a:rPr>
              <a:t>.</a:t>
            </a:r>
          </a:p>
          <a:p>
            <a:pPr marL="0" indent="0" eaLnBrk="1" hangingPunct="1"/>
            <a:endParaRPr lang="en-US" dirty="0" smtClean="0">
              <a:latin typeface="Georgia" pitchFamily="18" charset="0"/>
              <a:ea typeface="ヒラギノ角ゴ Pro W3" charset="-128"/>
            </a:endParaRPr>
          </a:p>
        </p:txBody>
      </p:sp>
      <p:sp>
        <p:nvSpPr>
          <p:cNvPr id="22" name="Oval 15"/>
          <p:cNvSpPr>
            <a:spLocks noChangeArrowheads="1"/>
          </p:cNvSpPr>
          <p:nvPr/>
        </p:nvSpPr>
        <p:spPr bwMode="auto">
          <a:xfrm>
            <a:off x="5399088" y="3240460"/>
            <a:ext cx="3048000" cy="1524000"/>
          </a:xfrm>
          <a:prstGeom prst="ellipse">
            <a:avLst/>
          </a:prstGeom>
          <a:noFill/>
          <a:ln w="9525">
            <a:solidFill>
              <a:srgbClr val="DBBE53"/>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en-US"/>
          </a:p>
        </p:txBody>
      </p:sp>
      <p:sp>
        <p:nvSpPr>
          <p:cNvPr id="23" name="Oval 9"/>
          <p:cNvSpPr>
            <a:spLocks noChangeArrowheads="1"/>
          </p:cNvSpPr>
          <p:nvPr/>
        </p:nvSpPr>
        <p:spPr bwMode="auto">
          <a:xfrm>
            <a:off x="3206750" y="3240460"/>
            <a:ext cx="3078163" cy="1524000"/>
          </a:xfrm>
          <a:prstGeom prst="ellipse">
            <a:avLst/>
          </a:prstGeom>
          <a:noFill/>
          <a:ln w="9525">
            <a:solidFill>
              <a:srgbClr val="DBBE53"/>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en-US"/>
          </a:p>
        </p:txBody>
      </p:sp>
      <p:sp>
        <p:nvSpPr>
          <p:cNvPr id="24" name="TextBox 17"/>
          <p:cNvSpPr txBox="1">
            <a:spLocks noChangeArrowheads="1"/>
          </p:cNvSpPr>
          <p:nvPr/>
        </p:nvSpPr>
        <p:spPr bwMode="auto">
          <a:xfrm>
            <a:off x="3521075" y="3507160"/>
            <a:ext cx="2647950" cy="979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defTabSz="4572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defTabSz="4572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defTabSz="4572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defTabSz="4572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sz="1600" b="1" dirty="0"/>
              <a:t>Computer Science:</a:t>
            </a:r>
          </a:p>
          <a:p>
            <a:pPr eaLnBrk="1" hangingPunct="1">
              <a:lnSpc>
                <a:spcPct val="60000"/>
              </a:lnSpc>
            </a:pPr>
            <a:endParaRPr lang="en-US" sz="1600" b="1" dirty="0"/>
          </a:p>
          <a:p>
            <a:pPr eaLnBrk="1" hangingPunct="1"/>
            <a:r>
              <a:rPr lang="en-US" sz="1600" dirty="0"/>
              <a:t> </a:t>
            </a:r>
            <a:r>
              <a:rPr lang="en-US" sz="1600" dirty="0" smtClean="0"/>
              <a:t>Abstract Away</a:t>
            </a:r>
            <a:endParaRPr lang="en-US" sz="1600" dirty="0"/>
          </a:p>
          <a:p>
            <a:pPr eaLnBrk="1" hangingPunct="1"/>
            <a:r>
              <a:rPr lang="en-US" sz="1600" dirty="0"/>
              <a:t> the Physical World</a:t>
            </a:r>
          </a:p>
        </p:txBody>
      </p:sp>
      <p:sp>
        <p:nvSpPr>
          <p:cNvPr id="25" name="TextBox 18"/>
          <p:cNvSpPr txBox="1">
            <a:spLocks noChangeArrowheads="1"/>
          </p:cNvSpPr>
          <p:nvPr/>
        </p:nvSpPr>
        <p:spPr bwMode="auto">
          <a:xfrm>
            <a:off x="5943600" y="3496048"/>
            <a:ext cx="2230437" cy="9787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defTabSz="4572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defTabSz="4572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defTabSz="4572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defTabSz="4572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r" eaLnBrk="1" hangingPunct="1"/>
            <a:r>
              <a:rPr lang="en-US" sz="1600" b="1" dirty="0" smtClean="0"/>
              <a:t>Control Theory</a:t>
            </a:r>
            <a:r>
              <a:rPr lang="en-US" sz="1600" b="1" dirty="0"/>
              <a:t>:</a:t>
            </a:r>
          </a:p>
          <a:p>
            <a:pPr eaLnBrk="1" hangingPunct="1">
              <a:lnSpc>
                <a:spcPct val="60000"/>
              </a:lnSpc>
            </a:pPr>
            <a:endParaRPr lang="en-US" sz="1600" b="1" dirty="0"/>
          </a:p>
          <a:p>
            <a:pPr algn="r" eaLnBrk="1" hangingPunct="1"/>
            <a:r>
              <a:rPr lang="en-US" sz="1600" dirty="0"/>
              <a:t>Deals Directly with Physical Quantities</a:t>
            </a:r>
          </a:p>
        </p:txBody>
      </p:sp>
      <p:sp>
        <p:nvSpPr>
          <p:cNvPr id="26" name="TextBox 19"/>
          <p:cNvSpPr txBox="1">
            <a:spLocks noChangeArrowheads="1"/>
          </p:cNvSpPr>
          <p:nvPr/>
        </p:nvSpPr>
        <p:spPr bwMode="auto">
          <a:xfrm>
            <a:off x="4343400" y="5320085"/>
            <a:ext cx="3962400" cy="707886"/>
          </a:xfrm>
          <a:prstGeom prst="rect">
            <a:avLst/>
          </a:prstGeom>
          <a:noFill/>
          <a:ln w="9525">
            <a:solidFill>
              <a:srgbClr val="0000C6"/>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defTabSz="4572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defTabSz="4572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defTabSz="4572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defTabSz="4572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eaLnBrk="1" hangingPunct="1"/>
            <a:r>
              <a:rPr lang="en-US" sz="2000" b="1" dirty="0">
                <a:solidFill>
                  <a:srgbClr val="0000FF"/>
                </a:solidFill>
              </a:rPr>
              <a:t>Cyber Physical Systems</a:t>
            </a:r>
            <a:r>
              <a:rPr lang="en-US" sz="2000" b="1" dirty="0"/>
              <a:t>:</a:t>
            </a:r>
            <a:endParaRPr lang="en-US" sz="2000" dirty="0"/>
          </a:p>
          <a:p>
            <a:pPr algn="ctr" eaLnBrk="1" hangingPunct="1"/>
            <a:r>
              <a:rPr lang="en-US" sz="2000" dirty="0"/>
              <a:t>Computational + Physical </a:t>
            </a:r>
          </a:p>
        </p:txBody>
      </p:sp>
      <p:cxnSp>
        <p:nvCxnSpPr>
          <p:cNvPr id="27" name="Straight Arrow Connector 26"/>
          <p:cNvCxnSpPr/>
          <p:nvPr/>
        </p:nvCxnSpPr>
        <p:spPr>
          <a:xfrm>
            <a:off x="5865813" y="4070723"/>
            <a:ext cx="0" cy="1219200"/>
          </a:xfrm>
          <a:prstGeom prst="straightConnector1">
            <a:avLst/>
          </a:prstGeom>
          <a:ln>
            <a:solidFill>
              <a:srgbClr val="800000"/>
            </a:solidFill>
            <a:tailEnd type="arrow"/>
          </a:ln>
        </p:spPr>
        <p:style>
          <a:lnRef idx="2">
            <a:schemeClr val="accent1"/>
          </a:lnRef>
          <a:fillRef idx="0">
            <a:schemeClr val="accent1"/>
          </a:fillRef>
          <a:effectRef idx="1">
            <a:schemeClr val="accent1"/>
          </a:effectRef>
          <a:fontRef idx="minor">
            <a:schemeClr val="tx1"/>
          </a:fontRef>
        </p:style>
      </p:cxnSp>
      <p:sp>
        <p:nvSpPr>
          <p:cNvPr id="28" name="TextBox 1"/>
          <p:cNvSpPr txBox="1">
            <a:spLocks noChangeArrowheads="1"/>
          </p:cNvSpPr>
          <p:nvPr/>
        </p:nvSpPr>
        <p:spPr bwMode="auto">
          <a:xfrm>
            <a:off x="596900" y="6285285"/>
            <a:ext cx="2135188"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defTabSz="4572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defTabSz="4572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defTabSz="4572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defTabSz="4572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fi-FI" sz="1800"/>
              <a:t>http://leeseshia.org/</a:t>
            </a:r>
            <a:endParaRPr lang="en-US" sz="1800"/>
          </a:p>
        </p:txBody>
      </p:sp>
      <p:pic>
        <p:nvPicPr>
          <p:cNvPr id="29" name="Picture 4" descr="coverSmaller.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91930" y="2586410"/>
            <a:ext cx="2819570" cy="364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47289583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Monotonicity</a:t>
            </a:r>
            <a:endParaRPr lang="en-US" dirty="0"/>
          </a:p>
        </p:txBody>
      </p:sp>
      <p:sp>
        <p:nvSpPr>
          <p:cNvPr id="4" name="Slide Number Placeholder 3"/>
          <p:cNvSpPr>
            <a:spLocks noGrp="1"/>
          </p:cNvSpPr>
          <p:nvPr>
            <p:ph type="sldNum" sz="quarter" idx="12"/>
          </p:nvPr>
        </p:nvSpPr>
        <p:spPr/>
        <p:txBody>
          <a:bodyPr/>
          <a:lstStyle/>
          <a:p>
            <a:fld id="{DF3EE5D0-F792-5040-8CBB-53BBA783D261}" type="slidenum">
              <a:rPr lang="en-US" smtClean="0"/>
              <a:t>20</a:t>
            </a:fld>
            <a:endParaRPr lang="en-US"/>
          </a:p>
        </p:txBody>
      </p:sp>
      <p:sp>
        <p:nvSpPr>
          <p:cNvPr id="25" name="TextBox 24"/>
          <p:cNvSpPr txBox="1"/>
          <p:nvPr/>
        </p:nvSpPr>
        <p:spPr>
          <a:xfrm>
            <a:off x="426264" y="2030781"/>
            <a:ext cx="7999119" cy="1323439"/>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sz="2000" dirty="0" smtClean="0">
                <a:latin typeface="Cambria"/>
                <a:cs typeface="Cambria"/>
              </a:rPr>
              <a:t>For some order ⋖, </a:t>
            </a:r>
            <a:r>
              <a:rPr lang="en-US" sz="2000" dirty="0">
                <a:latin typeface="Cambria"/>
                <a:cs typeface="Cambria"/>
              </a:rPr>
              <a:t>a</a:t>
            </a:r>
            <a:r>
              <a:rPr lang="en-US" sz="2000" dirty="0" smtClean="0">
                <a:latin typeface="Cambria"/>
                <a:cs typeface="Cambria"/>
              </a:rPr>
              <a:t> parameterized test </a:t>
            </a:r>
            <a:r>
              <a:rPr lang="en-US" sz="2000" dirty="0" err="1" smtClean="0">
                <a:latin typeface="Cambria"/>
                <a:cs typeface="Cambria"/>
              </a:rPr>
              <a:t>Γ</a:t>
            </a:r>
            <a:r>
              <a:rPr lang="en-US" sz="2000" dirty="0" smtClean="0">
                <a:latin typeface="Cambria"/>
                <a:cs typeface="Cambria"/>
              </a:rPr>
              <a:t> is monotonic in a parameter p if and only if for any controller</a:t>
            </a:r>
          </a:p>
          <a:p>
            <a:r>
              <a:rPr lang="en-US" sz="2000" dirty="0" smtClean="0">
                <a:solidFill>
                  <a:srgbClr val="000000"/>
                </a:solidFill>
                <a:latin typeface="Cambria"/>
                <a:cs typeface="Cambria"/>
              </a:rPr>
              <a:t>∀p</a:t>
            </a:r>
            <a:r>
              <a:rPr lang="en-US" sz="2000" baseline="-25000" dirty="0">
                <a:solidFill>
                  <a:srgbClr val="000000"/>
                </a:solidFill>
                <a:latin typeface="Cambria"/>
                <a:cs typeface="Cambria"/>
              </a:rPr>
              <a:t>1</a:t>
            </a:r>
            <a:r>
              <a:rPr lang="en-US" sz="2000" dirty="0" smtClean="0">
                <a:solidFill>
                  <a:srgbClr val="000000"/>
                </a:solidFill>
                <a:latin typeface="Cambria"/>
                <a:cs typeface="Cambria"/>
              </a:rPr>
              <a:t> </a:t>
            </a:r>
            <a:r>
              <a:rPr lang="en-US" sz="2000" dirty="0">
                <a:latin typeface="Cambria"/>
                <a:cs typeface="Cambria"/>
              </a:rPr>
              <a:t>⋖</a:t>
            </a:r>
            <a:r>
              <a:rPr lang="en-US" sz="2000" dirty="0" smtClean="0">
                <a:solidFill>
                  <a:srgbClr val="000000"/>
                </a:solidFill>
                <a:latin typeface="Cambria"/>
                <a:cs typeface="Cambria"/>
              </a:rPr>
              <a:t> p</a:t>
            </a:r>
            <a:r>
              <a:rPr lang="en-US" sz="2000" baseline="-25000" dirty="0" smtClean="0">
                <a:solidFill>
                  <a:srgbClr val="000000"/>
                </a:solidFill>
                <a:latin typeface="Cambria"/>
                <a:cs typeface="Cambria"/>
              </a:rPr>
              <a:t>2 </a:t>
            </a:r>
            <a:r>
              <a:rPr lang="en-US" sz="2000" dirty="0">
                <a:solidFill>
                  <a:srgbClr val="000000"/>
                </a:solidFill>
                <a:latin typeface="Cambria"/>
                <a:cs typeface="Cambria"/>
              </a:rPr>
              <a:t>. </a:t>
            </a:r>
            <a:r>
              <a:rPr lang="en-US" sz="2000" dirty="0" err="1" smtClean="0">
                <a:latin typeface="Cambria"/>
                <a:cs typeface="Cambria"/>
              </a:rPr>
              <a:t>Γ</a:t>
            </a:r>
            <a:r>
              <a:rPr lang="en-US" sz="2000" dirty="0" smtClean="0">
                <a:latin typeface="Cambria"/>
                <a:cs typeface="Cambria"/>
              </a:rPr>
              <a:t>(</a:t>
            </a:r>
            <a:r>
              <a:rPr lang="en-US" sz="2000" dirty="0" smtClean="0">
                <a:solidFill>
                  <a:srgbClr val="000000"/>
                </a:solidFill>
                <a:latin typeface="Cambria"/>
                <a:cs typeface="Cambria"/>
              </a:rPr>
              <a:t>p</a:t>
            </a:r>
            <a:r>
              <a:rPr lang="en-US" sz="2000" baseline="-25000" dirty="0" smtClean="0">
                <a:solidFill>
                  <a:srgbClr val="000000"/>
                </a:solidFill>
                <a:latin typeface="Cambria"/>
                <a:cs typeface="Cambria"/>
              </a:rPr>
              <a:t>1</a:t>
            </a:r>
            <a:r>
              <a:rPr lang="en-US" sz="2000" dirty="0" smtClean="0">
                <a:solidFill>
                  <a:srgbClr val="000000"/>
                </a:solidFill>
                <a:latin typeface="Cambria"/>
                <a:cs typeface="Cambria"/>
              </a:rPr>
              <a:t>) is triggered </a:t>
            </a:r>
            <a:r>
              <a:rPr lang="en-US" sz="2000" dirty="0">
                <a:solidFill>
                  <a:srgbClr val="000000"/>
                </a:solidFill>
                <a:latin typeface="Cambria"/>
                <a:cs typeface="Cambria"/>
              </a:rPr>
              <a:t>⇒ </a:t>
            </a:r>
            <a:r>
              <a:rPr lang="en-US" sz="2000" dirty="0" err="1">
                <a:latin typeface="Cambria"/>
                <a:cs typeface="Cambria"/>
              </a:rPr>
              <a:t>Γ</a:t>
            </a:r>
            <a:r>
              <a:rPr lang="en-US" sz="2000" dirty="0">
                <a:latin typeface="Cambria"/>
                <a:cs typeface="Cambria"/>
              </a:rPr>
              <a:t>(</a:t>
            </a:r>
            <a:r>
              <a:rPr lang="en-US" sz="2000" dirty="0" smtClean="0">
                <a:solidFill>
                  <a:srgbClr val="000000"/>
                </a:solidFill>
                <a:latin typeface="Cambria"/>
                <a:cs typeface="Cambria"/>
              </a:rPr>
              <a:t>p</a:t>
            </a:r>
            <a:r>
              <a:rPr lang="en-US" sz="2000" baseline="-25000" dirty="0" smtClean="0">
                <a:solidFill>
                  <a:srgbClr val="000000"/>
                </a:solidFill>
                <a:latin typeface="Cambria"/>
                <a:cs typeface="Cambria"/>
              </a:rPr>
              <a:t>2</a:t>
            </a:r>
            <a:r>
              <a:rPr lang="en-US" sz="2000" dirty="0" smtClean="0">
                <a:solidFill>
                  <a:srgbClr val="000000"/>
                </a:solidFill>
                <a:latin typeface="Cambria"/>
                <a:cs typeface="Cambria"/>
              </a:rPr>
              <a:t>) </a:t>
            </a:r>
            <a:r>
              <a:rPr lang="en-US" sz="2000" dirty="0">
                <a:solidFill>
                  <a:srgbClr val="000000"/>
                </a:solidFill>
                <a:latin typeface="Cambria"/>
                <a:cs typeface="Cambria"/>
              </a:rPr>
              <a:t>is triggered </a:t>
            </a:r>
            <a:endParaRPr lang="en-US" sz="2000" dirty="0" smtClean="0">
              <a:latin typeface="Cambria"/>
              <a:cs typeface="Cambria"/>
            </a:endParaRPr>
          </a:p>
          <a:p>
            <a:r>
              <a:rPr lang="en-US" sz="2000" dirty="0" smtClean="0">
                <a:latin typeface="Cambria"/>
                <a:cs typeface="Cambria"/>
              </a:rPr>
              <a:t> </a:t>
            </a:r>
            <a:endParaRPr lang="en-US" sz="2000" dirty="0">
              <a:latin typeface="Cambria"/>
              <a:cs typeface="Cambria"/>
            </a:endParaRPr>
          </a:p>
        </p:txBody>
      </p:sp>
      <p:sp>
        <p:nvSpPr>
          <p:cNvPr id="34" name="Content Placeholder 2"/>
          <p:cNvSpPr txBox="1">
            <a:spLocks/>
          </p:cNvSpPr>
          <p:nvPr/>
        </p:nvSpPr>
        <p:spPr>
          <a:xfrm>
            <a:off x="657417" y="5736408"/>
            <a:ext cx="4120415" cy="548236"/>
          </a:xfrm>
          <a:prstGeom prst="rect">
            <a:avLst/>
          </a:prstGeom>
        </p:spPr>
        <p:txBody>
          <a:bodyPr vert="horz" lIns="91440" tIns="45720" rIns="91440" bIns="45720" rtlCol="0">
            <a:normAutofit/>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Courier New"/>
              <a:buChar char="o"/>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Wingdings" charset="2"/>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pPr marL="0" indent="0">
              <a:buNone/>
            </a:pPr>
            <a:r>
              <a:rPr lang="en-US" sz="2800" dirty="0" smtClean="0">
                <a:solidFill>
                  <a:srgbClr val="000000"/>
                </a:solidFill>
                <a:latin typeface="Corbel"/>
                <a:cs typeface="Corbel"/>
              </a:rPr>
              <a:t>Is monotonic  in </a:t>
            </a:r>
            <a:r>
              <a:rPr lang="en-US" sz="2800" dirty="0">
                <a:solidFill>
                  <a:srgbClr val="FF0000"/>
                </a:solidFill>
                <a:latin typeface="Symbol" charset="2"/>
                <a:cs typeface="Symbol" charset="2"/>
              </a:rPr>
              <a:t>d</a:t>
            </a:r>
            <a:r>
              <a:rPr lang="en-US" sz="2800" dirty="0" smtClean="0">
                <a:solidFill>
                  <a:srgbClr val="000000"/>
                </a:solidFill>
                <a:latin typeface="Corbel"/>
                <a:cs typeface="Corbel"/>
              </a:rPr>
              <a:t>  and </a:t>
            </a:r>
            <a:r>
              <a:rPr lang="en-US" sz="2800" dirty="0" smtClean="0">
                <a:solidFill>
                  <a:srgbClr val="FF0000"/>
                </a:solidFill>
                <a:latin typeface="Corbel"/>
                <a:cs typeface="Corbel"/>
              </a:rPr>
              <a:t>𝜏</a:t>
            </a:r>
            <a:endParaRPr lang="en-US" sz="2800" dirty="0">
              <a:solidFill>
                <a:srgbClr val="FF0000"/>
              </a:solidFill>
              <a:latin typeface="Corbel"/>
              <a:cs typeface="Corbel"/>
            </a:endParaRPr>
          </a:p>
        </p:txBody>
      </p:sp>
      <p:sp>
        <p:nvSpPr>
          <p:cNvPr id="19" name="TextBox 18"/>
          <p:cNvSpPr txBox="1"/>
          <p:nvPr/>
        </p:nvSpPr>
        <p:spPr>
          <a:xfrm>
            <a:off x="426265" y="3904917"/>
            <a:ext cx="7193736" cy="523220"/>
          </a:xfrm>
          <a:prstGeom prst="rect">
            <a:avLst/>
          </a:prstGeom>
          <a:noFill/>
        </p:spPr>
        <p:txBody>
          <a:bodyPr wrap="square" rtlCol="0">
            <a:spAutoFit/>
          </a:bodyPr>
          <a:lstStyle/>
          <a:p>
            <a:r>
              <a:rPr lang="en-US" sz="2800" b="1" dirty="0" smtClean="0">
                <a:latin typeface="Consolas"/>
                <a:cs typeface="Consolas"/>
              </a:rPr>
              <a:t>F</a:t>
            </a:r>
            <a:r>
              <a:rPr lang="en-US" sz="2400" dirty="0" smtClean="0">
                <a:latin typeface="Consolas"/>
                <a:cs typeface="Consolas"/>
              </a:rPr>
              <a:t>(θ</a:t>
            </a:r>
            <a:r>
              <a:rPr lang="en-US" sz="2400" baseline="-25000" dirty="0" smtClean="0">
                <a:latin typeface="Consolas"/>
                <a:cs typeface="Consolas"/>
              </a:rPr>
              <a:t>0</a:t>
            </a:r>
            <a:r>
              <a:rPr lang="en-US" sz="2400" dirty="0" smtClean="0">
                <a:latin typeface="Consolas"/>
                <a:cs typeface="Consolas"/>
              </a:rPr>
              <a:t> &amp; (</a:t>
            </a:r>
            <a:r>
              <a:rPr lang="en-US" sz="2000" i="1" dirty="0" err="1" smtClean="0">
                <a:latin typeface="Consolas"/>
                <a:cs typeface="Consolas"/>
              </a:rPr>
              <a:t>close_</a:t>
            </a:r>
            <a:r>
              <a:rPr lang="en-US" sz="2000" dirty="0" err="1" smtClean="0">
                <a:solidFill>
                  <a:srgbClr val="000000"/>
                </a:solidFill>
                <a:latin typeface="Symbol" charset="2"/>
                <a:cs typeface="Symbol" charset="2"/>
              </a:rPr>
              <a:t>d</a:t>
            </a:r>
            <a:r>
              <a:rPr lang="en-US" sz="2000" dirty="0" smtClean="0">
                <a:latin typeface="Consolas"/>
                <a:cs typeface="Consolas"/>
              </a:rPr>
              <a:t> </a:t>
            </a:r>
            <a:r>
              <a:rPr lang="en-US" sz="2800" b="1" dirty="0" smtClean="0">
                <a:latin typeface="Consolas"/>
                <a:cs typeface="Consolas"/>
              </a:rPr>
              <a:t>U</a:t>
            </a:r>
            <a:r>
              <a:rPr lang="en-US" sz="2400" b="1" baseline="-25000" dirty="0" smtClean="0">
                <a:latin typeface="Consolas"/>
                <a:cs typeface="Consolas"/>
              </a:rPr>
              <a:t>[0,</a:t>
            </a:r>
            <a:r>
              <a:rPr lang="en-US" sz="2400" b="1" baseline="-25000" dirty="0" smtClean="0">
                <a:solidFill>
                  <a:srgbClr val="FF0000"/>
                </a:solidFill>
                <a:latin typeface="Symbol" charset="2"/>
                <a:cs typeface="Symbol" charset="2"/>
              </a:rPr>
              <a:t>t</a:t>
            </a:r>
            <a:r>
              <a:rPr lang="en-US" sz="2400" b="1" baseline="-25000" dirty="0" smtClean="0">
                <a:latin typeface="Consolas"/>
                <a:cs typeface="Consolas"/>
              </a:rPr>
              <a:t>]</a:t>
            </a:r>
            <a:r>
              <a:rPr lang="en-US" sz="2400" dirty="0" smtClean="0">
                <a:latin typeface="Consolas"/>
                <a:cs typeface="Consolas"/>
              </a:rPr>
              <a:t>(θ</a:t>
            </a:r>
            <a:r>
              <a:rPr lang="en-US" sz="2400" baseline="-25000" dirty="0" smtClean="0">
                <a:latin typeface="Consolas"/>
                <a:cs typeface="Consolas"/>
              </a:rPr>
              <a:t>180</a:t>
            </a:r>
            <a:r>
              <a:rPr lang="en-US" sz="2400" dirty="0" smtClean="0">
                <a:latin typeface="Consolas"/>
                <a:cs typeface="Consolas"/>
              </a:rPr>
              <a:t> &amp; </a:t>
            </a:r>
            <a:r>
              <a:rPr lang="en-US" sz="2000" i="1" dirty="0" err="1" smtClean="0">
                <a:latin typeface="Consolas"/>
                <a:cs typeface="Consolas"/>
              </a:rPr>
              <a:t>close_</a:t>
            </a:r>
            <a:r>
              <a:rPr lang="en-US" sz="2000" dirty="0" err="1" smtClean="0">
                <a:solidFill>
                  <a:srgbClr val="000000"/>
                </a:solidFill>
                <a:latin typeface="Symbol" charset="2"/>
                <a:cs typeface="Symbol" charset="2"/>
              </a:rPr>
              <a:t>d</a:t>
            </a:r>
            <a:r>
              <a:rPr lang="en-US" sz="2000" dirty="0" smtClean="0">
                <a:latin typeface="Consolas"/>
                <a:cs typeface="Consolas"/>
              </a:rPr>
              <a:t> </a:t>
            </a:r>
            <a:r>
              <a:rPr lang="en-US" sz="2800" b="1" dirty="0" smtClean="0">
                <a:latin typeface="Consolas"/>
                <a:cs typeface="Consolas"/>
              </a:rPr>
              <a:t>U</a:t>
            </a:r>
            <a:r>
              <a:rPr lang="en-US" sz="2400" b="1" baseline="-25000" dirty="0" smtClean="0">
                <a:latin typeface="Consolas"/>
                <a:cs typeface="Consolas"/>
              </a:rPr>
              <a:t>[0,</a:t>
            </a:r>
            <a:r>
              <a:rPr lang="en-US" sz="2400" b="1" baseline="-25000" dirty="0" smtClean="0">
                <a:solidFill>
                  <a:srgbClr val="FF0000"/>
                </a:solidFill>
                <a:latin typeface="Symbol" charset="2"/>
                <a:cs typeface="Symbol" charset="2"/>
              </a:rPr>
              <a:t>t</a:t>
            </a:r>
            <a:r>
              <a:rPr lang="en-US" sz="2400" b="1" baseline="-25000" dirty="0" smtClean="0">
                <a:latin typeface="Consolas"/>
                <a:cs typeface="Consolas"/>
              </a:rPr>
              <a:t>]</a:t>
            </a:r>
            <a:r>
              <a:rPr lang="en-US" sz="2400" dirty="0" smtClean="0">
                <a:latin typeface="Consolas"/>
                <a:cs typeface="Consolas"/>
              </a:rPr>
              <a:t>θ</a:t>
            </a:r>
            <a:r>
              <a:rPr lang="en-US" sz="2400" baseline="-25000" dirty="0" smtClean="0">
                <a:latin typeface="Consolas"/>
                <a:cs typeface="Consolas"/>
              </a:rPr>
              <a:t>0</a:t>
            </a:r>
            <a:r>
              <a:rPr lang="en-US" sz="2400" dirty="0" smtClean="0">
                <a:latin typeface="Consolas"/>
                <a:cs typeface="Consolas"/>
              </a:rPr>
              <a:t>))   </a:t>
            </a:r>
            <a:endParaRPr lang="en-US" sz="2400" i="1" dirty="0">
              <a:latin typeface="Consolas"/>
              <a:cs typeface="Consolas"/>
            </a:endParaRPr>
          </a:p>
        </p:txBody>
      </p:sp>
      <p:sp>
        <p:nvSpPr>
          <p:cNvPr id="22" name="TextBox 21"/>
          <p:cNvSpPr txBox="1"/>
          <p:nvPr/>
        </p:nvSpPr>
        <p:spPr>
          <a:xfrm>
            <a:off x="2144888" y="4642733"/>
            <a:ext cx="3881203" cy="461665"/>
          </a:xfrm>
          <a:prstGeom prst="rect">
            <a:avLst/>
          </a:prstGeom>
          <a:noFill/>
        </p:spPr>
        <p:txBody>
          <a:bodyPr wrap="none" rtlCol="0">
            <a:spAutoFit/>
          </a:bodyPr>
          <a:lstStyle/>
          <a:p>
            <a:r>
              <a:rPr lang="en-US" sz="2000" i="1" dirty="0" err="1">
                <a:latin typeface="Consolas"/>
                <a:cs typeface="Consolas"/>
              </a:rPr>
              <a:t>close_</a:t>
            </a:r>
            <a:r>
              <a:rPr lang="en-US" sz="2000" dirty="0" err="1">
                <a:solidFill>
                  <a:srgbClr val="000000"/>
                </a:solidFill>
                <a:latin typeface="Symbol" charset="2"/>
                <a:cs typeface="Symbol" charset="2"/>
              </a:rPr>
              <a:t>d</a:t>
            </a:r>
            <a:r>
              <a:rPr lang="en-US" sz="2400" dirty="0" smtClean="0">
                <a:latin typeface="Consolas"/>
                <a:cs typeface="Consolas"/>
              </a:rPr>
              <a:t>: abs(x – </a:t>
            </a:r>
            <a:r>
              <a:rPr lang="en-US" sz="2400" dirty="0" err="1" smtClean="0">
                <a:latin typeface="Consolas"/>
                <a:cs typeface="Consolas"/>
              </a:rPr>
              <a:t>x</a:t>
            </a:r>
            <a:r>
              <a:rPr lang="en-US" sz="2400" baseline="-25000" dirty="0" err="1" smtClean="0">
                <a:latin typeface="Consolas"/>
                <a:cs typeface="Consolas"/>
              </a:rPr>
              <a:t>ref</a:t>
            </a:r>
            <a:r>
              <a:rPr lang="en-US" sz="2400" dirty="0" smtClean="0">
                <a:latin typeface="Consolas"/>
                <a:cs typeface="Consolas"/>
              </a:rPr>
              <a:t>)&lt;</a:t>
            </a:r>
            <a:r>
              <a:rPr lang="en-US" sz="2400" dirty="0" smtClean="0">
                <a:solidFill>
                  <a:srgbClr val="FF0000"/>
                </a:solidFill>
                <a:latin typeface="Symbol" charset="2"/>
                <a:cs typeface="Symbol" charset="2"/>
              </a:rPr>
              <a:t>d</a:t>
            </a:r>
            <a:endParaRPr lang="en-US" sz="2400" dirty="0">
              <a:solidFill>
                <a:srgbClr val="FF0000"/>
              </a:solidFill>
              <a:latin typeface="Symbol" charset="2"/>
              <a:cs typeface="Symbol" charset="2"/>
            </a:endParaRPr>
          </a:p>
        </p:txBody>
      </p:sp>
    </p:spTree>
    <p:extLst>
      <p:ext uri="{BB962C8B-B14F-4D97-AF65-F5344CB8AC3E}">
        <p14:creationId xmlns:p14="http://schemas.microsoft.com/office/powerpoint/2010/main" val="2018385649"/>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19" grpId="0"/>
      <p:bldP spid="2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74610"/>
            <a:ext cx="8229600" cy="990600"/>
          </a:xfrm>
        </p:spPr>
        <p:txBody>
          <a:bodyPr/>
          <a:lstStyle/>
          <a:p>
            <a:r>
              <a:rPr lang="en-US" dirty="0" smtClean="0"/>
              <a:t>Use of Monotonicity</a:t>
            </a:r>
            <a:endParaRPr lang="en-US" dirty="0"/>
          </a:p>
        </p:txBody>
      </p:sp>
      <p:sp>
        <p:nvSpPr>
          <p:cNvPr id="3" name="Content Placeholder 2"/>
          <p:cNvSpPr>
            <a:spLocks noGrp="1"/>
          </p:cNvSpPr>
          <p:nvPr>
            <p:ph idx="1"/>
          </p:nvPr>
        </p:nvSpPr>
        <p:spPr>
          <a:xfrm>
            <a:off x="273108" y="1391669"/>
            <a:ext cx="8534628" cy="1997825"/>
          </a:xfrm>
        </p:spPr>
        <p:txBody>
          <a:bodyPr>
            <a:normAutofit/>
          </a:bodyPr>
          <a:lstStyle/>
          <a:p>
            <a:pPr marL="0" indent="0">
              <a:buNone/>
            </a:pPr>
            <a:r>
              <a:rPr lang="en-US" dirty="0" smtClean="0"/>
              <a:t>For </a:t>
            </a:r>
            <a:r>
              <a:rPr lang="en-US" dirty="0" smtClean="0">
                <a:latin typeface="Cambria"/>
                <a:cs typeface="Cambria"/>
              </a:rPr>
              <a:t>k</a:t>
            </a:r>
            <a:r>
              <a:rPr lang="en-US" dirty="0" smtClean="0"/>
              <a:t> monotonic parameters, efficient fault subspace computation:</a:t>
            </a:r>
          </a:p>
          <a:p>
            <a:pPr marL="0" lvl="1" indent="0" algn="ctr">
              <a:buNone/>
            </a:pPr>
            <a:r>
              <a:rPr lang="en-US" sz="2400" i="1" dirty="0">
                <a:solidFill>
                  <a:srgbClr val="000000"/>
                </a:solidFill>
                <a:latin typeface="Cambria"/>
                <a:cs typeface="Cambria"/>
              </a:rPr>
              <a:t>k = 1  </a:t>
            </a:r>
            <a:r>
              <a:rPr lang="en-US" sz="2400" dirty="0">
                <a:solidFill>
                  <a:srgbClr val="000000"/>
                </a:solidFill>
                <a:latin typeface="Cambria"/>
                <a:cs typeface="Cambria"/>
              </a:rPr>
              <a:t>: O(log N</a:t>
            </a:r>
            <a:r>
              <a:rPr lang="en-US" sz="2400" dirty="0" smtClean="0">
                <a:solidFill>
                  <a:srgbClr val="000000"/>
                </a:solidFill>
                <a:latin typeface="Cambria"/>
                <a:cs typeface="Cambria"/>
              </a:rPr>
              <a:t>)</a:t>
            </a:r>
            <a:r>
              <a:rPr lang="en-US" sz="2400" dirty="0">
                <a:solidFill>
                  <a:srgbClr val="000000"/>
                </a:solidFill>
                <a:latin typeface="Cambria"/>
                <a:cs typeface="Cambria"/>
              </a:rPr>
              <a:t> </a:t>
            </a:r>
            <a:r>
              <a:rPr lang="en-US" sz="2400" dirty="0" smtClean="0">
                <a:solidFill>
                  <a:srgbClr val="000000"/>
                </a:solidFill>
                <a:latin typeface="Cambria"/>
                <a:cs typeface="Cambria"/>
              </a:rPr>
              <a:t>   </a:t>
            </a:r>
            <a:r>
              <a:rPr lang="en-US" sz="2400" i="1" dirty="0" smtClean="0">
                <a:solidFill>
                  <a:srgbClr val="000000"/>
                </a:solidFill>
                <a:latin typeface="Cambria"/>
                <a:cs typeface="Cambria"/>
              </a:rPr>
              <a:t>k </a:t>
            </a:r>
            <a:r>
              <a:rPr lang="en-US" sz="2400" i="1" dirty="0">
                <a:solidFill>
                  <a:srgbClr val="000000"/>
                </a:solidFill>
                <a:latin typeface="Cambria"/>
                <a:cs typeface="Cambria"/>
              </a:rPr>
              <a:t>= 2</a:t>
            </a:r>
            <a:r>
              <a:rPr lang="en-US" sz="2400" dirty="0">
                <a:solidFill>
                  <a:srgbClr val="000000"/>
                </a:solidFill>
                <a:latin typeface="Cambria"/>
                <a:cs typeface="Cambria"/>
              </a:rPr>
              <a:t> : O(N</a:t>
            </a:r>
            <a:r>
              <a:rPr lang="en-US" sz="2400" dirty="0" smtClean="0">
                <a:solidFill>
                  <a:srgbClr val="000000"/>
                </a:solidFill>
                <a:latin typeface="Cambria"/>
                <a:cs typeface="Cambria"/>
              </a:rPr>
              <a:t>)    </a:t>
            </a:r>
            <a:r>
              <a:rPr lang="en-US" sz="2400" i="1" dirty="0" smtClean="0">
                <a:solidFill>
                  <a:srgbClr val="000000"/>
                </a:solidFill>
                <a:latin typeface="Cambria"/>
                <a:cs typeface="Cambria"/>
              </a:rPr>
              <a:t>k </a:t>
            </a:r>
            <a:r>
              <a:rPr lang="en-US" sz="2400" i="1" dirty="0">
                <a:solidFill>
                  <a:srgbClr val="000000"/>
                </a:solidFill>
                <a:latin typeface="Cambria"/>
                <a:cs typeface="Cambria"/>
              </a:rPr>
              <a:t>≥ 3 </a:t>
            </a:r>
            <a:r>
              <a:rPr lang="en-US" sz="2400" dirty="0">
                <a:solidFill>
                  <a:srgbClr val="000000"/>
                </a:solidFill>
                <a:latin typeface="Cambria"/>
                <a:cs typeface="Cambria"/>
              </a:rPr>
              <a:t>: O(N</a:t>
            </a:r>
            <a:r>
              <a:rPr lang="en-US" sz="2400" baseline="30000" dirty="0">
                <a:solidFill>
                  <a:srgbClr val="000000"/>
                </a:solidFill>
                <a:latin typeface="Cambria"/>
                <a:cs typeface="Cambria"/>
              </a:rPr>
              <a:t>k-1</a:t>
            </a:r>
            <a:r>
              <a:rPr lang="en-US" sz="2400" dirty="0">
                <a:solidFill>
                  <a:srgbClr val="000000"/>
                </a:solidFill>
                <a:latin typeface="Cambria"/>
                <a:cs typeface="Cambria"/>
              </a:rPr>
              <a:t>)</a:t>
            </a:r>
          </a:p>
          <a:p>
            <a:pPr marL="0" indent="0">
              <a:buNone/>
            </a:pPr>
            <a:r>
              <a:rPr lang="en-US" dirty="0"/>
              <a:t>T</a:t>
            </a:r>
            <a:r>
              <a:rPr lang="en-US" dirty="0" smtClean="0"/>
              <a:t>his is also the best we can do (without additional assumptions)</a:t>
            </a:r>
            <a:endParaRPr lang="en-US" dirty="0"/>
          </a:p>
        </p:txBody>
      </p:sp>
      <p:sp>
        <p:nvSpPr>
          <p:cNvPr id="4" name="Slide Number Placeholder 3"/>
          <p:cNvSpPr>
            <a:spLocks noGrp="1"/>
          </p:cNvSpPr>
          <p:nvPr>
            <p:ph type="sldNum" sz="quarter" idx="12"/>
          </p:nvPr>
        </p:nvSpPr>
        <p:spPr/>
        <p:txBody>
          <a:bodyPr/>
          <a:lstStyle/>
          <a:p>
            <a:fld id="{DF3EE5D0-F792-5040-8CBB-53BBA783D261}" type="slidenum">
              <a:rPr lang="en-US" smtClean="0"/>
              <a:t>21</a:t>
            </a:fld>
            <a:endParaRPr lang="en-US"/>
          </a:p>
        </p:txBody>
      </p:sp>
      <p:sp>
        <p:nvSpPr>
          <p:cNvPr id="81" name="Rectangle 80"/>
          <p:cNvSpPr/>
          <p:nvPr/>
        </p:nvSpPr>
        <p:spPr>
          <a:xfrm>
            <a:off x="3177911" y="3894524"/>
            <a:ext cx="2223909" cy="1948502"/>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2" name="Oval 81"/>
          <p:cNvSpPr/>
          <p:nvPr/>
        </p:nvSpPr>
        <p:spPr>
          <a:xfrm>
            <a:off x="3380826" y="3999659"/>
            <a:ext cx="122898" cy="122898"/>
          </a:xfrm>
          <a:prstGeom prst="ellipse">
            <a:avLst/>
          </a:prstGeom>
          <a:solidFill>
            <a:schemeClr val="bg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3" name="Oval 82"/>
          <p:cNvSpPr/>
          <p:nvPr/>
        </p:nvSpPr>
        <p:spPr>
          <a:xfrm>
            <a:off x="3615156" y="4001854"/>
            <a:ext cx="122898" cy="122898"/>
          </a:xfrm>
          <a:prstGeom prst="ellipse">
            <a:avLst/>
          </a:prstGeom>
          <a:solidFill>
            <a:schemeClr val="bg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4" name="Oval 83"/>
          <p:cNvSpPr/>
          <p:nvPr/>
        </p:nvSpPr>
        <p:spPr>
          <a:xfrm>
            <a:off x="3860946" y="4001854"/>
            <a:ext cx="122898" cy="122898"/>
          </a:xfrm>
          <a:prstGeom prst="ellipse">
            <a:avLst/>
          </a:prstGeom>
          <a:solidFill>
            <a:schemeClr val="bg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5" name="Oval 84"/>
          <p:cNvSpPr/>
          <p:nvPr/>
        </p:nvSpPr>
        <p:spPr>
          <a:xfrm>
            <a:off x="4095276" y="4004049"/>
            <a:ext cx="122898" cy="122898"/>
          </a:xfrm>
          <a:prstGeom prst="ellipse">
            <a:avLst/>
          </a:prstGeom>
          <a:solidFill>
            <a:schemeClr val="bg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6" name="Oval 85"/>
          <p:cNvSpPr/>
          <p:nvPr/>
        </p:nvSpPr>
        <p:spPr>
          <a:xfrm>
            <a:off x="4352526" y="4015509"/>
            <a:ext cx="122898" cy="122898"/>
          </a:xfrm>
          <a:prstGeom prst="ellipse">
            <a:avLst/>
          </a:prstGeom>
          <a:solidFill>
            <a:schemeClr val="bg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7" name="Oval 86"/>
          <p:cNvSpPr/>
          <p:nvPr/>
        </p:nvSpPr>
        <p:spPr>
          <a:xfrm>
            <a:off x="4586856" y="4017704"/>
            <a:ext cx="122898" cy="122898"/>
          </a:xfrm>
          <a:prstGeom prst="ellipse">
            <a:avLst/>
          </a:prstGeom>
          <a:solidFill>
            <a:schemeClr val="bg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8" name="Oval 87"/>
          <p:cNvSpPr/>
          <p:nvPr/>
        </p:nvSpPr>
        <p:spPr>
          <a:xfrm>
            <a:off x="4832646" y="4017704"/>
            <a:ext cx="122898" cy="122898"/>
          </a:xfrm>
          <a:prstGeom prst="ellipse">
            <a:avLst/>
          </a:prstGeom>
          <a:solidFill>
            <a:schemeClr val="bg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9" name="Oval 88"/>
          <p:cNvSpPr/>
          <p:nvPr/>
        </p:nvSpPr>
        <p:spPr>
          <a:xfrm>
            <a:off x="5066976" y="4019899"/>
            <a:ext cx="122898" cy="122898"/>
          </a:xfrm>
          <a:prstGeom prst="ellipse">
            <a:avLst/>
          </a:prstGeom>
          <a:solidFill>
            <a:schemeClr val="bg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0" name="Oval 89"/>
          <p:cNvSpPr/>
          <p:nvPr/>
        </p:nvSpPr>
        <p:spPr>
          <a:xfrm>
            <a:off x="3383021" y="4206679"/>
            <a:ext cx="122898" cy="122898"/>
          </a:xfrm>
          <a:prstGeom prst="ellipse">
            <a:avLst/>
          </a:prstGeom>
          <a:solidFill>
            <a:schemeClr val="bg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1" name="Oval 90"/>
          <p:cNvSpPr/>
          <p:nvPr/>
        </p:nvSpPr>
        <p:spPr>
          <a:xfrm>
            <a:off x="3617351" y="4208874"/>
            <a:ext cx="122898" cy="122898"/>
          </a:xfrm>
          <a:prstGeom prst="ellipse">
            <a:avLst/>
          </a:prstGeom>
          <a:solidFill>
            <a:schemeClr val="bg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2" name="Oval 91"/>
          <p:cNvSpPr/>
          <p:nvPr/>
        </p:nvSpPr>
        <p:spPr>
          <a:xfrm>
            <a:off x="3863141" y="4208874"/>
            <a:ext cx="122898" cy="122898"/>
          </a:xfrm>
          <a:prstGeom prst="ellipse">
            <a:avLst/>
          </a:prstGeom>
          <a:solidFill>
            <a:schemeClr val="bg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3" name="Oval 92"/>
          <p:cNvSpPr/>
          <p:nvPr/>
        </p:nvSpPr>
        <p:spPr>
          <a:xfrm>
            <a:off x="4097471" y="4211069"/>
            <a:ext cx="122898" cy="122898"/>
          </a:xfrm>
          <a:prstGeom prst="ellipse">
            <a:avLst/>
          </a:prstGeom>
          <a:solidFill>
            <a:schemeClr val="bg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4" name="Oval 93"/>
          <p:cNvSpPr/>
          <p:nvPr/>
        </p:nvSpPr>
        <p:spPr>
          <a:xfrm>
            <a:off x="4354721" y="4222529"/>
            <a:ext cx="122898" cy="122898"/>
          </a:xfrm>
          <a:prstGeom prst="ellipse">
            <a:avLst/>
          </a:prstGeom>
          <a:solidFill>
            <a:schemeClr val="bg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5" name="Oval 94"/>
          <p:cNvSpPr/>
          <p:nvPr/>
        </p:nvSpPr>
        <p:spPr>
          <a:xfrm>
            <a:off x="4589051" y="4224724"/>
            <a:ext cx="122898" cy="122898"/>
          </a:xfrm>
          <a:prstGeom prst="ellipse">
            <a:avLst/>
          </a:prstGeom>
          <a:solidFill>
            <a:schemeClr val="bg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6" name="Oval 95"/>
          <p:cNvSpPr/>
          <p:nvPr/>
        </p:nvSpPr>
        <p:spPr>
          <a:xfrm>
            <a:off x="4834841" y="4224724"/>
            <a:ext cx="122898" cy="122898"/>
          </a:xfrm>
          <a:prstGeom prst="ellipse">
            <a:avLst/>
          </a:prstGeom>
          <a:solidFill>
            <a:schemeClr val="bg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7" name="Oval 96"/>
          <p:cNvSpPr/>
          <p:nvPr/>
        </p:nvSpPr>
        <p:spPr>
          <a:xfrm>
            <a:off x="5069171" y="4226919"/>
            <a:ext cx="122898" cy="122898"/>
          </a:xfrm>
          <a:prstGeom prst="ellipse">
            <a:avLst/>
          </a:prstGeom>
          <a:solidFill>
            <a:schemeClr val="bg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8" name="Oval 97"/>
          <p:cNvSpPr/>
          <p:nvPr/>
        </p:nvSpPr>
        <p:spPr>
          <a:xfrm>
            <a:off x="3383021" y="4438814"/>
            <a:ext cx="122898" cy="122898"/>
          </a:xfrm>
          <a:prstGeom prst="ellipse">
            <a:avLst/>
          </a:prstGeom>
          <a:solidFill>
            <a:schemeClr val="bg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9" name="Oval 98"/>
          <p:cNvSpPr/>
          <p:nvPr/>
        </p:nvSpPr>
        <p:spPr>
          <a:xfrm>
            <a:off x="3617351" y="4441009"/>
            <a:ext cx="122898" cy="122898"/>
          </a:xfrm>
          <a:prstGeom prst="ellipse">
            <a:avLst/>
          </a:prstGeom>
          <a:solidFill>
            <a:schemeClr val="bg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0" name="Oval 99"/>
          <p:cNvSpPr/>
          <p:nvPr/>
        </p:nvSpPr>
        <p:spPr>
          <a:xfrm>
            <a:off x="3863141" y="4441009"/>
            <a:ext cx="122898" cy="122898"/>
          </a:xfrm>
          <a:prstGeom prst="ellipse">
            <a:avLst/>
          </a:prstGeom>
          <a:solidFill>
            <a:schemeClr val="bg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1" name="Oval 100"/>
          <p:cNvSpPr/>
          <p:nvPr/>
        </p:nvSpPr>
        <p:spPr>
          <a:xfrm>
            <a:off x="4097471" y="4443204"/>
            <a:ext cx="122898" cy="122898"/>
          </a:xfrm>
          <a:prstGeom prst="ellipse">
            <a:avLst/>
          </a:prstGeom>
          <a:solidFill>
            <a:schemeClr val="bg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2" name="Oval 101"/>
          <p:cNvSpPr/>
          <p:nvPr/>
        </p:nvSpPr>
        <p:spPr>
          <a:xfrm>
            <a:off x="4354721" y="4454664"/>
            <a:ext cx="122898" cy="122898"/>
          </a:xfrm>
          <a:prstGeom prst="ellipse">
            <a:avLst/>
          </a:prstGeom>
          <a:solidFill>
            <a:schemeClr val="bg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3" name="Oval 102"/>
          <p:cNvSpPr/>
          <p:nvPr/>
        </p:nvSpPr>
        <p:spPr>
          <a:xfrm>
            <a:off x="4589051" y="4456859"/>
            <a:ext cx="122898" cy="122898"/>
          </a:xfrm>
          <a:prstGeom prst="ellipse">
            <a:avLst/>
          </a:prstGeom>
          <a:solidFill>
            <a:schemeClr val="bg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4" name="Oval 103"/>
          <p:cNvSpPr/>
          <p:nvPr/>
        </p:nvSpPr>
        <p:spPr>
          <a:xfrm>
            <a:off x="4834841" y="4456859"/>
            <a:ext cx="122898" cy="122898"/>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CCFFCC"/>
              </a:solidFill>
            </a:endParaRPr>
          </a:p>
        </p:txBody>
      </p:sp>
      <p:sp>
        <p:nvSpPr>
          <p:cNvPr id="105" name="Oval 104"/>
          <p:cNvSpPr/>
          <p:nvPr/>
        </p:nvSpPr>
        <p:spPr>
          <a:xfrm>
            <a:off x="5069171" y="4459054"/>
            <a:ext cx="122898" cy="122898"/>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CCFFCC"/>
              </a:solidFill>
            </a:endParaRPr>
          </a:p>
        </p:txBody>
      </p:sp>
      <p:sp>
        <p:nvSpPr>
          <p:cNvPr id="106" name="Oval 105"/>
          <p:cNvSpPr/>
          <p:nvPr/>
        </p:nvSpPr>
        <p:spPr>
          <a:xfrm>
            <a:off x="3383021" y="4657294"/>
            <a:ext cx="122898" cy="122898"/>
          </a:xfrm>
          <a:prstGeom prst="ellipse">
            <a:avLst/>
          </a:prstGeom>
          <a:solidFill>
            <a:schemeClr val="bg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7" name="Oval 106"/>
          <p:cNvSpPr/>
          <p:nvPr/>
        </p:nvSpPr>
        <p:spPr>
          <a:xfrm>
            <a:off x="3617351" y="4659489"/>
            <a:ext cx="122898" cy="122898"/>
          </a:xfrm>
          <a:prstGeom prst="ellipse">
            <a:avLst/>
          </a:prstGeom>
          <a:solidFill>
            <a:schemeClr val="bg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8" name="Oval 107"/>
          <p:cNvSpPr/>
          <p:nvPr/>
        </p:nvSpPr>
        <p:spPr>
          <a:xfrm>
            <a:off x="3863141" y="4659489"/>
            <a:ext cx="122898" cy="122898"/>
          </a:xfrm>
          <a:prstGeom prst="ellipse">
            <a:avLst/>
          </a:prstGeom>
          <a:solidFill>
            <a:schemeClr val="bg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9" name="Oval 108"/>
          <p:cNvSpPr/>
          <p:nvPr/>
        </p:nvSpPr>
        <p:spPr>
          <a:xfrm>
            <a:off x="4097471" y="4661684"/>
            <a:ext cx="122898" cy="122898"/>
          </a:xfrm>
          <a:prstGeom prst="ellipse">
            <a:avLst/>
          </a:prstGeom>
          <a:solidFill>
            <a:schemeClr val="bg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0" name="Oval 109"/>
          <p:cNvSpPr/>
          <p:nvPr/>
        </p:nvSpPr>
        <p:spPr>
          <a:xfrm>
            <a:off x="4354721" y="4673144"/>
            <a:ext cx="122898" cy="122898"/>
          </a:xfrm>
          <a:prstGeom prst="ellipse">
            <a:avLst/>
          </a:prstGeom>
          <a:solidFill>
            <a:schemeClr val="bg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1" name="Oval 110"/>
          <p:cNvSpPr/>
          <p:nvPr/>
        </p:nvSpPr>
        <p:spPr>
          <a:xfrm>
            <a:off x="4589051" y="4675339"/>
            <a:ext cx="122898" cy="122898"/>
          </a:xfrm>
          <a:prstGeom prst="ellipse">
            <a:avLst/>
          </a:prstGeom>
          <a:solidFill>
            <a:schemeClr val="bg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2" name="Oval 111"/>
          <p:cNvSpPr/>
          <p:nvPr/>
        </p:nvSpPr>
        <p:spPr>
          <a:xfrm>
            <a:off x="4834841" y="4675339"/>
            <a:ext cx="122898" cy="122898"/>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CCFFCC"/>
              </a:solidFill>
            </a:endParaRPr>
          </a:p>
        </p:txBody>
      </p:sp>
      <p:sp>
        <p:nvSpPr>
          <p:cNvPr id="113" name="Oval 112"/>
          <p:cNvSpPr/>
          <p:nvPr/>
        </p:nvSpPr>
        <p:spPr>
          <a:xfrm>
            <a:off x="5069171" y="4677534"/>
            <a:ext cx="122898" cy="122898"/>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CCFFCC"/>
              </a:solidFill>
            </a:endParaRPr>
          </a:p>
        </p:txBody>
      </p:sp>
      <p:sp>
        <p:nvSpPr>
          <p:cNvPr id="119" name="Oval 118"/>
          <p:cNvSpPr/>
          <p:nvPr/>
        </p:nvSpPr>
        <p:spPr>
          <a:xfrm>
            <a:off x="4589051" y="4921129"/>
            <a:ext cx="122898" cy="122898"/>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0" name="Oval 119"/>
          <p:cNvSpPr/>
          <p:nvPr/>
        </p:nvSpPr>
        <p:spPr>
          <a:xfrm>
            <a:off x="4834841" y="4921129"/>
            <a:ext cx="122898" cy="122898"/>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CCFFCC"/>
              </a:solidFill>
            </a:endParaRPr>
          </a:p>
        </p:txBody>
      </p:sp>
      <p:sp>
        <p:nvSpPr>
          <p:cNvPr id="121" name="Oval 120"/>
          <p:cNvSpPr/>
          <p:nvPr/>
        </p:nvSpPr>
        <p:spPr>
          <a:xfrm>
            <a:off x="5069171" y="4923324"/>
            <a:ext cx="122898" cy="122898"/>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CCFFCC"/>
              </a:solidFill>
            </a:endParaRPr>
          </a:p>
        </p:txBody>
      </p:sp>
      <p:sp>
        <p:nvSpPr>
          <p:cNvPr id="127" name="Oval 126"/>
          <p:cNvSpPr/>
          <p:nvPr/>
        </p:nvSpPr>
        <p:spPr>
          <a:xfrm>
            <a:off x="4591246" y="5128149"/>
            <a:ext cx="122898" cy="122898"/>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8" name="Oval 127"/>
          <p:cNvSpPr/>
          <p:nvPr/>
        </p:nvSpPr>
        <p:spPr>
          <a:xfrm>
            <a:off x="4837036" y="5128149"/>
            <a:ext cx="122898" cy="122898"/>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CCFFCC"/>
              </a:solidFill>
            </a:endParaRPr>
          </a:p>
        </p:txBody>
      </p:sp>
      <p:sp>
        <p:nvSpPr>
          <p:cNvPr id="129" name="Oval 128"/>
          <p:cNvSpPr/>
          <p:nvPr/>
        </p:nvSpPr>
        <p:spPr>
          <a:xfrm>
            <a:off x="5071366" y="5130344"/>
            <a:ext cx="122898" cy="122898"/>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CCFFCC"/>
              </a:solidFill>
            </a:endParaRPr>
          </a:p>
        </p:txBody>
      </p:sp>
      <p:sp>
        <p:nvSpPr>
          <p:cNvPr id="135" name="Oval 134"/>
          <p:cNvSpPr/>
          <p:nvPr/>
        </p:nvSpPr>
        <p:spPr>
          <a:xfrm>
            <a:off x="4591246" y="5346629"/>
            <a:ext cx="122898" cy="122898"/>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6" name="Oval 135"/>
          <p:cNvSpPr/>
          <p:nvPr/>
        </p:nvSpPr>
        <p:spPr>
          <a:xfrm>
            <a:off x="4837036" y="5346629"/>
            <a:ext cx="122898" cy="122898"/>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CCFFCC"/>
              </a:solidFill>
            </a:endParaRPr>
          </a:p>
        </p:txBody>
      </p:sp>
      <p:sp>
        <p:nvSpPr>
          <p:cNvPr id="137" name="Oval 136"/>
          <p:cNvSpPr/>
          <p:nvPr/>
        </p:nvSpPr>
        <p:spPr>
          <a:xfrm>
            <a:off x="5071366" y="5348824"/>
            <a:ext cx="122898" cy="122898"/>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CCFFCC"/>
              </a:solidFill>
            </a:endParaRPr>
          </a:p>
        </p:txBody>
      </p:sp>
      <p:sp>
        <p:nvSpPr>
          <p:cNvPr id="143" name="Oval 142"/>
          <p:cNvSpPr/>
          <p:nvPr/>
        </p:nvSpPr>
        <p:spPr>
          <a:xfrm>
            <a:off x="4591246" y="5592419"/>
            <a:ext cx="122898" cy="122898"/>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4" name="Oval 143"/>
          <p:cNvSpPr/>
          <p:nvPr/>
        </p:nvSpPr>
        <p:spPr>
          <a:xfrm>
            <a:off x="4837036" y="5592419"/>
            <a:ext cx="122898" cy="122898"/>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CCFFCC"/>
              </a:solidFill>
            </a:endParaRPr>
          </a:p>
        </p:txBody>
      </p:sp>
      <p:sp>
        <p:nvSpPr>
          <p:cNvPr id="145" name="Oval 144"/>
          <p:cNvSpPr/>
          <p:nvPr/>
        </p:nvSpPr>
        <p:spPr>
          <a:xfrm>
            <a:off x="5071366" y="5594614"/>
            <a:ext cx="122898" cy="122898"/>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CCFFCC"/>
              </a:solidFill>
            </a:endParaRPr>
          </a:p>
        </p:txBody>
      </p:sp>
      <p:sp>
        <p:nvSpPr>
          <p:cNvPr id="146" name="TextBox 145"/>
          <p:cNvSpPr txBox="1"/>
          <p:nvPr/>
        </p:nvSpPr>
        <p:spPr>
          <a:xfrm>
            <a:off x="4027639" y="3497882"/>
            <a:ext cx="389850" cy="369332"/>
          </a:xfrm>
          <a:prstGeom prst="rect">
            <a:avLst/>
          </a:prstGeom>
          <a:noFill/>
        </p:spPr>
        <p:txBody>
          <a:bodyPr wrap="none" rtlCol="0">
            <a:spAutoFit/>
          </a:bodyPr>
          <a:lstStyle/>
          <a:p>
            <a:r>
              <a:rPr lang="en-US" dirty="0"/>
              <a:t>p</a:t>
            </a:r>
            <a:r>
              <a:rPr lang="en-US" baseline="-25000" dirty="0" smtClean="0"/>
              <a:t>1</a:t>
            </a:r>
            <a:endParaRPr lang="en-US" baseline="-25000" dirty="0"/>
          </a:p>
        </p:txBody>
      </p:sp>
      <p:sp>
        <p:nvSpPr>
          <p:cNvPr id="147" name="TextBox 146"/>
          <p:cNvSpPr txBox="1"/>
          <p:nvPr/>
        </p:nvSpPr>
        <p:spPr>
          <a:xfrm>
            <a:off x="2699678" y="4674695"/>
            <a:ext cx="389850" cy="369332"/>
          </a:xfrm>
          <a:prstGeom prst="rect">
            <a:avLst/>
          </a:prstGeom>
          <a:noFill/>
        </p:spPr>
        <p:txBody>
          <a:bodyPr wrap="none" rtlCol="0">
            <a:spAutoFit/>
          </a:bodyPr>
          <a:lstStyle/>
          <a:p>
            <a:r>
              <a:rPr lang="en-US" dirty="0" smtClean="0"/>
              <a:t>p</a:t>
            </a:r>
            <a:r>
              <a:rPr lang="en-US" baseline="-25000" dirty="0"/>
              <a:t>2</a:t>
            </a:r>
          </a:p>
        </p:txBody>
      </p:sp>
      <p:cxnSp>
        <p:nvCxnSpPr>
          <p:cNvPr id="148" name="Straight Arrow Connector 147"/>
          <p:cNvCxnSpPr/>
          <p:nvPr/>
        </p:nvCxnSpPr>
        <p:spPr>
          <a:xfrm>
            <a:off x="4387419" y="3725724"/>
            <a:ext cx="444845" cy="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49" name="Straight Arrow Connector 148"/>
          <p:cNvCxnSpPr/>
          <p:nvPr/>
        </p:nvCxnSpPr>
        <p:spPr>
          <a:xfrm>
            <a:off x="2861568" y="5088441"/>
            <a:ext cx="0" cy="49383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3325141" y="6142470"/>
            <a:ext cx="2054769" cy="369332"/>
          </a:xfrm>
          <a:prstGeom prst="rect">
            <a:avLst/>
          </a:prstGeom>
          <a:noFill/>
        </p:spPr>
        <p:txBody>
          <a:bodyPr wrap="none" rtlCol="0">
            <a:spAutoFit/>
          </a:bodyPr>
          <a:lstStyle/>
          <a:p>
            <a:r>
              <a:rPr lang="en-US" dirty="0" smtClean="0"/>
              <a:t>Illustration for </a:t>
            </a:r>
            <a:r>
              <a:rPr lang="en-US" dirty="0" smtClean="0">
                <a:latin typeface="Cambria"/>
                <a:cs typeface="Cambria"/>
              </a:rPr>
              <a:t>k = 2</a:t>
            </a:r>
            <a:endParaRPr lang="en-US" dirty="0">
              <a:latin typeface="Cambria"/>
              <a:cs typeface="Cambria"/>
            </a:endParaRPr>
          </a:p>
        </p:txBody>
      </p:sp>
      <p:sp>
        <p:nvSpPr>
          <p:cNvPr id="55" name="TextBox 54"/>
          <p:cNvSpPr txBox="1"/>
          <p:nvPr/>
        </p:nvSpPr>
        <p:spPr>
          <a:xfrm>
            <a:off x="5953790" y="4210425"/>
            <a:ext cx="1104727" cy="369332"/>
          </a:xfrm>
          <a:prstGeom prst="rect">
            <a:avLst/>
          </a:prstGeom>
          <a:noFill/>
        </p:spPr>
        <p:txBody>
          <a:bodyPr wrap="none" rtlCol="0">
            <a:spAutoFit/>
          </a:bodyPr>
          <a:lstStyle/>
          <a:p>
            <a:r>
              <a:rPr lang="en-US" dirty="0" smtClean="0"/>
              <a:t>Triggered</a:t>
            </a:r>
            <a:endParaRPr lang="en-US" dirty="0"/>
          </a:p>
        </p:txBody>
      </p:sp>
      <p:sp>
        <p:nvSpPr>
          <p:cNvPr id="56" name="TextBox 55"/>
          <p:cNvSpPr txBox="1"/>
          <p:nvPr/>
        </p:nvSpPr>
        <p:spPr>
          <a:xfrm>
            <a:off x="7134247" y="4192796"/>
            <a:ext cx="1499103" cy="369332"/>
          </a:xfrm>
          <a:prstGeom prst="rect">
            <a:avLst/>
          </a:prstGeom>
          <a:noFill/>
        </p:spPr>
        <p:txBody>
          <a:bodyPr wrap="none" rtlCol="0">
            <a:spAutoFit/>
          </a:bodyPr>
          <a:lstStyle/>
          <a:p>
            <a:r>
              <a:rPr lang="en-US" dirty="0" smtClean="0"/>
              <a:t>Not Triggered</a:t>
            </a:r>
            <a:endParaRPr lang="en-US" dirty="0"/>
          </a:p>
        </p:txBody>
      </p:sp>
      <p:sp>
        <p:nvSpPr>
          <p:cNvPr id="57" name="Oval 56"/>
          <p:cNvSpPr/>
          <p:nvPr/>
        </p:nvSpPr>
        <p:spPr>
          <a:xfrm>
            <a:off x="5865385" y="4341284"/>
            <a:ext cx="122898" cy="122898"/>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8" name="Oval 57"/>
          <p:cNvSpPr/>
          <p:nvPr/>
        </p:nvSpPr>
        <p:spPr>
          <a:xfrm>
            <a:off x="7072798" y="4323655"/>
            <a:ext cx="122898" cy="122898"/>
          </a:xfrm>
          <a:prstGeom prst="ellipse">
            <a:avLst/>
          </a:prstGeom>
          <a:solidFill>
            <a:srgbClr val="FFFF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84162399"/>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46"/>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4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4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4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81"/>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58"/>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89"/>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82"/>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83"/>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84"/>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85"/>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86"/>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87"/>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88"/>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97"/>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90"/>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91"/>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92"/>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93"/>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94"/>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95"/>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96"/>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grpId="0" nodeType="clickEffect">
                                  <p:stCondLst>
                                    <p:cond delay="0"/>
                                  </p:stCondLst>
                                  <p:childTnLst>
                                    <p:set>
                                      <p:cBhvr>
                                        <p:cTn id="68" dur="1" fill="hold">
                                          <p:stCondLst>
                                            <p:cond delay="0"/>
                                          </p:stCondLst>
                                        </p:cTn>
                                        <p:tgtEl>
                                          <p:spTgt spid="105"/>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grpId="0" nodeType="clickEffect">
                                  <p:stCondLst>
                                    <p:cond delay="0"/>
                                  </p:stCondLst>
                                  <p:childTnLst>
                                    <p:set>
                                      <p:cBhvr>
                                        <p:cTn id="72" dur="1" fill="hold">
                                          <p:stCondLst>
                                            <p:cond delay="0"/>
                                          </p:stCondLst>
                                        </p:cTn>
                                        <p:tgtEl>
                                          <p:spTgt spid="113"/>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121"/>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129"/>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137"/>
                                        </p:tgtEl>
                                        <p:attrNameLst>
                                          <p:attrName>style.visibility</p:attrName>
                                        </p:attrNameLst>
                                      </p:cBhvr>
                                      <p:to>
                                        <p:strVal val="visible"/>
                                      </p:to>
                                    </p:set>
                                  </p:childTnLst>
                                </p:cTn>
                              </p:par>
                              <p:par>
                                <p:cTn id="79" presetID="1" presetClass="entr" presetSubtype="0" fill="hold" grpId="0" nodeType="withEffect">
                                  <p:stCondLst>
                                    <p:cond delay="0"/>
                                  </p:stCondLst>
                                  <p:childTnLst>
                                    <p:set>
                                      <p:cBhvr>
                                        <p:cTn id="80" dur="1" fill="hold">
                                          <p:stCondLst>
                                            <p:cond delay="0"/>
                                          </p:stCondLst>
                                        </p:cTn>
                                        <p:tgtEl>
                                          <p:spTgt spid="145"/>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ntr" presetSubtype="0" fill="hold" grpId="0" nodeType="clickEffect">
                                  <p:stCondLst>
                                    <p:cond delay="0"/>
                                  </p:stCondLst>
                                  <p:childTnLst>
                                    <p:set>
                                      <p:cBhvr>
                                        <p:cTn id="84" dur="1" fill="hold">
                                          <p:stCondLst>
                                            <p:cond delay="0"/>
                                          </p:stCondLst>
                                        </p:cTn>
                                        <p:tgtEl>
                                          <p:spTgt spid="104"/>
                                        </p:tgtEl>
                                        <p:attrNameLst>
                                          <p:attrName>style.visibility</p:attrName>
                                        </p:attrNameLst>
                                      </p:cBhvr>
                                      <p:to>
                                        <p:strVal val="visible"/>
                                      </p:to>
                                    </p:set>
                                  </p:childTnLst>
                                </p:cTn>
                              </p:par>
                            </p:childTnLst>
                          </p:cTn>
                        </p:par>
                      </p:childTnLst>
                    </p:cTn>
                  </p:par>
                  <p:par>
                    <p:cTn id="85" fill="hold">
                      <p:stCondLst>
                        <p:cond delay="indefinite"/>
                      </p:stCondLst>
                      <p:childTnLst>
                        <p:par>
                          <p:cTn id="86" fill="hold">
                            <p:stCondLst>
                              <p:cond delay="0"/>
                            </p:stCondLst>
                            <p:childTnLst>
                              <p:par>
                                <p:cTn id="87" presetID="1" presetClass="entr" presetSubtype="0" fill="hold" grpId="0" nodeType="clickEffect">
                                  <p:stCondLst>
                                    <p:cond delay="0"/>
                                  </p:stCondLst>
                                  <p:childTnLst>
                                    <p:set>
                                      <p:cBhvr>
                                        <p:cTn id="88" dur="1" fill="hold">
                                          <p:stCondLst>
                                            <p:cond delay="0"/>
                                          </p:stCondLst>
                                        </p:cTn>
                                        <p:tgtEl>
                                          <p:spTgt spid="112"/>
                                        </p:tgtEl>
                                        <p:attrNameLst>
                                          <p:attrName>style.visibility</p:attrName>
                                        </p:attrNameLst>
                                      </p:cBhvr>
                                      <p:to>
                                        <p:strVal val="visible"/>
                                      </p:to>
                                    </p:set>
                                  </p:childTnLst>
                                </p:cTn>
                              </p:par>
                              <p:par>
                                <p:cTn id="89" presetID="1" presetClass="entr" presetSubtype="0" fill="hold" grpId="0" nodeType="withEffect">
                                  <p:stCondLst>
                                    <p:cond delay="0"/>
                                  </p:stCondLst>
                                  <p:childTnLst>
                                    <p:set>
                                      <p:cBhvr>
                                        <p:cTn id="90" dur="1" fill="hold">
                                          <p:stCondLst>
                                            <p:cond delay="0"/>
                                          </p:stCondLst>
                                        </p:cTn>
                                        <p:tgtEl>
                                          <p:spTgt spid="120"/>
                                        </p:tgtEl>
                                        <p:attrNameLst>
                                          <p:attrName>style.visibility</p:attrName>
                                        </p:attrNameLst>
                                      </p:cBhvr>
                                      <p:to>
                                        <p:strVal val="visible"/>
                                      </p:to>
                                    </p:set>
                                  </p:childTnLst>
                                </p:cTn>
                              </p:par>
                              <p:par>
                                <p:cTn id="91" presetID="1" presetClass="entr" presetSubtype="0" fill="hold" grpId="0" nodeType="withEffect">
                                  <p:stCondLst>
                                    <p:cond delay="0"/>
                                  </p:stCondLst>
                                  <p:childTnLst>
                                    <p:set>
                                      <p:cBhvr>
                                        <p:cTn id="92" dur="1" fill="hold">
                                          <p:stCondLst>
                                            <p:cond delay="0"/>
                                          </p:stCondLst>
                                        </p:cTn>
                                        <p:tgtEl>
                                          <p:spTgt spid="128"/>
                                        </p:tgtEl>
                                        <p:attrNameLst>
                                          <p:attrName>style.visibility</p:attrName>
                                        </p:attrNameLst>
                                      </p:cBhvr>
                                      <p:to>
                                        <p:strVal val="visible"/>
                                      </p:to>
                                    </p:set>
                                  </p:childTnLst>
                                </p:cTn>
                              </p:par>
                              <p:par>
                                <p:cTn id="93" presetID="1" presetClass="entr" presetSubtype="0" fill="hold" grpId="0" nodeType="withEffect">
                                  <p:stCondLst>
                                    <p:cond delay="0"/>
                                  </p:stCondLst>
                                  <p:childTnLst>
                                    <p:set>
                                      <p:cBhvr>
                                        <p:cTn id="94" dur="1" fill="hold">
                                          <p:stCondLst>
                                            <p:cond delay="0"/>
                                          </p:stCondLst>
                                        </p:cTn>
                                        <p:tgtEl>
                                          <p:spTgt spid="136"/>
                                        </p:tgtEl>
                                        <p:attrNameLst>
                                          <p:attrName>style.visibility</p:attrName>
                                        </p:attrNameLst>
                                      </p:cBhvr>
                                      <p:to>
                                        <p:strVal val="visible"/>
                                      </p:to>
                                    </p:set>
                                  </p:childTnLst>
                                </p:cTn>
                              </p:par>
                              <p:par>
                                <p:cTn id="95" presetID="1" presetClass="entr" presetSubtype="0" fill="hold" grpId="0" nodeType="withEffect">
                                  <p:stCondLst>
                                    <p:cond delay="0"/>
                                  </p:stCondLst>
                                  <p:childTnLst>
                                    <p:set>
                                      <p:cBhvr>
                                        <p:cTn id="96" dur="1" fill="hold">
                                          <p:stCondLst>
                                            <p:cond delay="0"/>
                                          </p:stCondLst>
                                        </p:cTn>
                                        <p:tgtEl>
                                          <p:spTgt spid="144"/>
                                        </p:tgtEl>
                                        <p:attrNameLst>
                                          <p:attrName>style.visibility</p:attrName>
                                        </p:attrNameLst>
                                      </p:cBhvr>
                                      <p:to>
                                        <p:strVal val="visible"/>
                                      </p:to>
                                    </p:set>
                                  </p:childTnLst>
                                </p:cTn>
                              </p:par>
                            </p:childTnLst>
                          </p:cTn>
                        </p:par>
                      </p:childTnLst>
                    </p:cTn>
                  </p:par>
                  <p:par>
                    <p:cTn id="97" fill="hold">
                      <p:stCondLst>
                        <p:cond delay="indefinite"/>
                      </p:stCondLst>
                      <p:childTnLst>
                        <p:par>
                          <p:cTn id="98" fill="hold">
                            <p:stCondLst>
                              <p:cond delay="0"/>
                            </p:stCondLst>
                            <p:childTnLst>
                              <p:par>
                                <p:cTn id="99" presetID="1" presetClass="entr" presetSubtype="0" fill="hold" grpId="0" nodeType="clickEffect">
                                  <p:stCondLst>
                                    <p:cond delay="0"/>
                                  </p:stCondLst>
                                  <p:childTnLst>
                                    <p:set>
                                      <p:cBhvr>
                                        <p:cTn id="100" dur="1" fill="hold">
                                          <p:stCondLst>
                                            <p:cond delay="0"/>
                                          </p:stCondLst>
                                        </p:cTn>
                                        <p:tgtEl>
                                          <p:spTgt spid="103"/>
                                        </p:tgtEl>
                                        <p:attrNameLst>
                                          <p:attrName>style.visibility</p:attrName>
                                        </p:attrNameLst>
                                      </p:cBhvr>
                                      <p:to>
                                        <p:strVal val="visible"/>
                                      </p:to>
                                    </p:set>
                                  </p:childTnLst>
                                </p:cTn>
                              </p:par>
                            </p:childTnLst>
                          </p:cTn>
                        </p:par>
                      </p:childTnLst>
                    </p:cTn>
                  </p:par>
                  <p:par>
                    <p:cTn id="101" fill="hold">
                      <p:stCondLst>
                        <p:cond delay="indefinite"/>
                      </p:stCondLst>
                      <p:childTnLst>
                        <p:par>
                          <p:cTn id="102" fill="hold">
                            <p:stCondLst>
                              <p:cond delay="0"/>
                            </p:stCondLst>
                            <p:childTnLst>
                              <p:par>
                                <p:cTn id="103" presetID="1" presetClass="entr" presetSubtype="0" fill="hold" grpId="0" nodeType="clickEffect">
                                  <p:stCondLst>
                                    <p:cond delay="0"/>
                                  </p:stCondLst>
                                  <p:childTnLst>
                                    <p:set>
                                      <p:cBhvr>
                                        <p:cTn id="104" dur="1" fill="hold">
                                          <p:stCondLst>
                                            <p:cond delay="0"/>
                                          </p:stCondLst>
                                        </p:cTn>
                                        <p:tgtEl>
                                          <p:spTgt spid="98"/>
                                        </p:tgtEl>
                                        <p:attrNameLst>
                                          <p:attrName>style.visibility</p:attrName>
                                        </p:attrNameLst>
                                      </p:cBhvr>
                                      <p:to>
                                        <p:strVal val="visible"/>
                                      </p:to>
                                    </p:set>
                                  </p:childTnLst>
                                </p:cTn>
                              </p:par>
                              <p:par>
                                <p:cTn id="105" presetID="1" presetClass="entr" presetSubtype="0" fill="hold" grpId="0" nodeType="withEffect">
                                  <p:stCondLst>
                                    <p:cond delay="0"/>
                                  </p:stCondLst>
                                  <p:childTnLst>
                                    <p:set>
                                      <p:cBhvr>
                                        <p:cTn id="106" dur="1" fill="hold">
                                          <p:stCondLst>
                                            <p:cond delay="0"/>
                                          </p:stCondLst>
                                        </p:cTn>
                                        <p:tgtEl>
                                          <p:spTgt spid="99"/>
                                        </p:tgtEl>
                                        <p:attrNameLst>
                                          <p:attrName>style.visibility</p:attrName>
                                        </p:attrNameLst>
                                      </p:cBhvr>
                                      <p:to>
                                        <p:strVal val="visible"/>
                                      </p:to>
                                    </p:set>
                                  </p:childTnLst>
                                </p:cTn>
                              </p:par>
                              <p:par>
                                <p:cTn id="107" presetID="1" presetClass="entr" presetSubtype="0" fill="hold" grpId="0" nodeType="withEffect">
                                  <p:stCondLst>
                                    <p:cond delay="0"/>
                                  </p:stCondLst>
                                  <p:childTnLst>
                                    <p:set>
                                      <p:cBhvr>
                                        <p:cTn id="108" dur="1" fill="hold">
                                          <p:stCondLst>
                                            <p:cond delay="0"/>
                                          </p:stCondLst>
                                        </p:cTn>
                                        <p:tgtEl>
                                          <p:spTgt spid="100"/>
                                        </p:tgtEl>
                                        <p:attrNameLst>
                                          <p:attrName>style.visibility</p:attrName>
                                        </p:attrNameLst>
                                      </p:cBhvr>
                                      <p:to>
                                        <p:strVal val="visible"/>
                                      </p:to>
                                    </p:set>
                                  </p:childTnLst>
                                </p:cTn>
                              </p:par>
                              <p:par>
                                <p:cTn id="109" presetID="1" presetClass="entr" presetSubtype="0" fill="hold" grpId="0" nodeType="withEffect">
                                  <p:stCondLst>
                                    <p:cond delay="0"/>
                                  </p:stCondLst>
                                  <p:childTnLst>
                                    <p:set>
                                      <p:cBhvr>
                                        <p:cTn id="110" dur="1" fill="hold">
                                          <p:stCondLst>
                                            <p:cond delay="0"/>
                                          </p:stCondLst>
                                        </p:cTn>
                                        <p:tgtEl>
                                          <p:spTgt spid="101"/>
                                        </p:tgtEl>
                                        <p:attrNameLst>
                                          <p:attrName>style.visibility</p:attrName>
                                        </p:attrNameLst>
                                      </p:cBhvr>
                                      <p:to>
                                        <p:strVal val="visible"/>
                                      </p:to>
                                    </p:set>
                                  </p:childTnLst>
                                </p:cTn>
                              </p:par>
                              <p:par>
                                <p:cTn id="111" presetID="1" presetClass="entr" presetSubtype="0" fill="hold" grpId="0" nodeType="withEffect">
                                  <p:stCondLst>
                                    <p:cond delay="0"/>
                                  </p:stCondLst>
                                  <p:childTnLst>
                                    <p:set>
                                      <p:cBhvr>
                                        <p:cTn id="112" dur="1" fill="hold">
                                          <p:stCondLst>
                                            <p:cond delay="0"/>
                                          </p:stCondLst>
                                        </p:cTn>
                                        <p:tgtEl>
                                          <p:spTgt spid="102"/>
                                        </p:tgtEl>
                                        <p:attrNameLst>
                                          <p:attrName>style.visibility</p:attrName>
                                        </p:attrNameLst>
                                      </p:cBhvr>
                                      <p:to>
                                        <p:strVal val="visible"/>
                                      </p:to>
                                    </p:set>
                                  </p:childTnLst>
                                </p:cTn>
                              </p:par>
                            </p:childTnLst>
                          </p:cTn>
                        </p:par>
                      </p:childTnLst>
                    </p:cTn>
                  </p:par>
                  <p:par>
                    <p:cTn id="113" fill="hold">
                      <p:stCondLst>
                        <p:cond delay="indefinite"/>
                      </p:stCondLst>
                      <p:childTnLst>
                        <p:par>
                          <p:cTn id="114" fill="hold">
                            <p:stCondLst>
                              <p:cond delay="0"/>
                            </p:stCondLst>
                            <p:childTnLst>
                              <p:par>
                                <p:cTn id="115" presetID="1" presetClass="entr" presetSubtype="0" fill="hold" grpId="0" nodeType="clickEffect">
                                  <p:stCondLst>
                                    <p:cond delay="0"/>
                                  </p:stCondLst>
                                  <p:childTnLst>
                                    <p:set>
                                      <p:cBhvr>
                                        <p:cTn id="116" dur="1" fill="hold">
                                          <p:stCondLst>
                                            <p:cond delay="0"/>
                                          </p:stCondLst>
                                        </p:cTn>
                                        <p:tgtEl>
                                          <p:spTgt spid="111"/>
                                        </p:tgtEl>
                                        <p:attrNameLst>
                                          <p:attrName>style.visibility</p:attrName>
                                        </p:attrNameLst>
                                      </p:cBhvr>
                                      <p:to>
                                        <p:strVal val="visible"/>
                                      </p:to>
                                    </p:set>
                                  </p:childTnLst>
                                </p:cTn>
                              </p:par>
                            </p:childTnLst>
                          </p:cTn>
                        </p:par>
                      </p:childTnLst>
                    </p:cTn>
                  </p:par>
                  <p:par>
                    <p:cTn id="117" fill="hold">
                      <p:stCondLst>
                        <p:cond delay="indefinite"/>
                      </p:stCondLst>
                      <p:childTnLst>
                        <p:par>
                          <p:cTn id="118" fill="hold">
                            <p:stCondLst>
                              <p:cond delay="0"/>
                            </p:stCondLst>
                            <p:childTnLst>
                              <p:par>
                                <p:cTn id="119" presetID="1" presetClass="entr" presetSubtype="0" fill="hold" grpId="0" nodeType="clickEffect">
                                  <p:stCondLst>
                                    <p:cond delay="0"/>
                                  </p:stCondLst>
                                  <p:childTnLst>
                                    <p:set>
                                      <p:cBhvr>
                                        <p:cTn id="120" dur="1" fill="hold">
                                          <p:stCondLst>
                                            <p:cond delay="0"/>
                                          </p:stCondLst>
                                        </p:cTn>
                                        <p:tgtEl>
                                          <p:spTgt spid="106"/>
                                        </p:tgtEl>
                                        <p:attrNameLst>
                                          <p:attrName>style.visibility</p:attrName>
                                        </p:attrNameLst>
                                      </p:cBhvr>
                                      <p:to>
                                        <p:strVal val="visible"/>
                                      </p:to>
                                    </p:set>
                                  </p:childTnLst>
                                </p:cTn>
                              </p:par>
                              <p:par>
                                <p:cTn id="121" presetID="1" presetClass="entr" presetSubtype="0" fill="hold" grpId="0" nodeType="withEffect">
                                  <p:stCondLst>
                                    <p:cond delay="0"/>
                                  </p:stCondLst>
                                  <p:childTnLst>
                                    <p:set>
                                      <p:cBhvr>
                                        <p:cTn id="122" dur="1" fill="hold">
                                          <p:stCondLst>
                                            <p:cond delay="0"/>
                                          </p:stCondLst>
                                        </p:cTn>
                                        <p:tgtEl>
                                          <p:spTgt spid="107"/>
                                        </p:tgtEl>
                                        <p:attrNameLst>
                                          <p:attrName>style.visibility</p:attrName>
                                        </p:attrNameLst>
                                      </p:cBhvr>
                                      <p:to>
                                        <p:strVal val="visible"/>
                                      </p:to>
                                    </p:set>
                                  </p:childTnLst>
                                </p:cTn>
                              </p:par>
                              <p:par>
                                <p:cTn id="123" presetID="1" presetClass="entr" presetSubtype="0" fill="hold" grpId="0" nodeType="withEffect">
                                  <p:stCondLst>
                                    <p:cond delay="0"/>
                                  </p:stCondLst>
                                  <p:childTnLst>
                                    <p:set>
                                      <p:cBhvr>
                                        <p:cTn id="124" dur="1" fill="hold">
                                          <p:stCondLst>
                                            <p:cond delay="0"/>
                                          </p:stCondLst>
                                        </p:cTn>
                                        <p:tgtEl>
                                          <p:spTgt spid="108"/>
                                        </p:tgtEl>
                                        <p:attrNameLst>
                                          <p:attrName>style.visibility</p:attrName>
                                        </p:attrNameLst>
                                      </p:cBhvr>
                                      <p:to>
                                        <p:strVal val="visible"/>
                                      </p:to>
                                    </p:set>
                                  </p:childTnLst>
                                </p:cTn>
                              </p:par>
                              <p:par>
                                <p:cTn id="125" presetID="1" presetClass="entr" presetSubtype="0" fill="hold" grpId="0" nodeType="withEffect">
                                  <p:stCondLst>
                                    <p:cond delay="0"/>
                                  </p:stCondLst>
                                  <p:childTnLst>
                                    <p:set>
                                      <p:cBhvr>
                                        <p:cTn id="126" dur="1" fill="hold">
                                          <p:stCondLst>
                                            <p:cond delay="0"/>
                                          </p:stCondLst>
                                        </p:cTn>
                                        <p:tgtEl>
                                          <p:spTgt spid="109"/>
                                        </p:tgtEl>
                                        <p:attrNameLst>
                                          <p:attrName>style.visibility</p:attrName>
                                        </p:attrNameLst>
                                      </p:cBhvr>
                                      <p:to>
                                        <p:strVal val="visible"/>
                                      </p:to>
                                    </p:set>
                                  </p:childTnLst>
                                </p:cTn>
                              </p:par>
                              <p:par>
                                <p:cTn id="127" presetID="1" presetClass="entr" presetSubtype="0" fill="hold" grpId="0" nodeType="withEffect">
                                  <p:stCondLst>
                                    <p:cond delay="0"/>
                                  </p:stCondLst>
                                  <p:childTnLst>
                                    <p:set>
                                      <p:cBhvr>
                                        <p:cTn id="128" dur="1" fill="hold">
                                          <p:stCondLst>
                                            <p:cond delay="0"/>
                                          </p:stCondLst>
                                        </p:cTn>
                                        <p:tgtEl>
                                          <p:spTgt spid="110"/>
                                        </p:tgtEl>
                                        <p:attrNameLst>
                                          <p:attrName>style.visibility</p:attrName>
                                        </p:attrNameLst>
                                      </p:cBhvr>
                                      <p:to>
                                        <p:strVal val="visible"/>
                                      </p:to>
                                    </p:set>
                                  </p:childTnLst>
                                </p:cTn>
                              </p:par>
                            </p:childTnLst>
                          </p:cTn>
                        </p:par>
                      </p:childTnLst>
                    </p:cTn>
                  </p:par>
                  <p:par>
                    <p:cTn id="129" fill="hold">
                      <p:stCondLst>
                        <p:cond delay="indefinite"/>
                      </p:stCondLst>
                      <p:childTnLst>
                        <p:par>
                          <p:cTn id="130" fill="hold">
                            <p:stCondLst>
                              <p:cond delay="0"/>
                            </p:stCondLst>
                            <p:childTnLst>
                              <p:par>
                                <p:cTn id="131" presetID="1" presetClass="entr" presetSubtype="0" fill="hold" grpId="0" nodeType="clickEffect">
                                  <p:stCondLst>
                                    <p:cond delay="0"/>
                                  </p:stCondLst>
                                  <p:childTnLst>
                                    <p:set>
                                      <p:cBhvr>
                                        <p:cTn id="132" dur="1" fill="hold">
                                          <p:stCondLst>
                                            <p:cond delay="0"/>
                                          </p:stCondLst>
                                        </p:cTn>
                                        <p:tgtEl>
                                          <p:spTgt spid="119"/>
                                        </p:tgtEl>
                                        <p:attrNameLst>
                                          <p:attrName>style.visibility</p:attrName>
                                        </p:attrNameLst>
                                      </p:cBhvr>
                                      <p:to>
                                        <p:strVal val="visible"/>
                                      </p:to>
                                    </p:set>
                                  </p:childTnLst>
                                </p:cTn>
                              </p:par>
                            </p:childTnLst>
                          </p:cTn>
                        </p:par>
                      </p:childTnLst>
                    </p:cTn>
                  </p:par>
                  <p:par>
                    <p:cTn id="133" fill="hold">
                      <p:stCondLst>
                        <p:cond delay="indefinite"/>
                      </p:stCondLst>
                      <p:childTnLst>
                        <p:par>
                          <p:cTn id="134" fill="hold">
                            <p:stCondLst>
                              <p:cond delay="0"/>
                            </p:stCondLst>
                            <p:childTnLst>
                              <p:par>
                                <p:cTn id="135" presetID="1" presetClass="entr" presetSubtype="0" fill="hold" grpId="0" nodeType="clickEffect">
                                  <p:stCondLst>
                                    <p:cond delay="0"/>
                                  </p:stCondLst>
                                  <p:childTnLst>
                                    <p:set>
                                      <p:cBhvr>
                                        <p:cTn id="136" dur="1" fill="hold">
                                          <p:stCondLst>
                                            <p:cond delay="0"/>
                                          </p:stCondLst>
                                        </p:cTn>
                                        <p:tgtEl>
                                          <p:spTgt spid="127"/>
                                        </p:tgtEl>
                                        <p:attrNameLst>
                                          <p:attrName>style.visibility</p:attrName>
                                        </p:attrNameLst>
                                      </p:cBhvr>
                                      <p:to>
                                        <p:strVal val="visible"/>
                                      </p:to>
                                    </p:set>
                                  </p:childTnLst>
                                </p:cTn>
                              </p:par>
                              <p:par>
                                <p:cTn id="137" presetID="1" presetClass="entr" presetSubtype="0" fill="hold" grpId="0" nodeType="withEffect">
                                  <p:stCondLst>
                                    <p:cond delay="0"/>
                                  </p:stCondLst>
                                  <p:childTnLst>
                                    <p:set>
                                      <p:cBhvr>
                                        <p:cTn id="138" dur="1" fill="hold">
                                          <p:stCondLst>
                                            <p:cond delay="0"/>
                                          </p:stCondLst>
                                        </p:cTn>
                                        <p:tgtEl>
                                          <p:spTgt spid="135"/>
                                        </p:tgtEl>
                                        <p:attrNameLst>
                                          <p:attrName>style.visibility</p:attrName>
                                        </p:attrNameLst>
                                      </p:cBhvr>
                                      <p:to>
                                        <p:strVal val="visible"/>
                                      </p:to>
                                    </p:set>
                                  </p:childTnLst>
                                </p:cTn>
                              </p:par>
                              <p:par>
                                <p:cTn id="139" presetID="1" presetClass="entr" presetSubtype="0" fill="hold" grpId="0" nodeType="withEffect">
                                  <p:stCondLst>
                                    <p:cond delay="0"/>
                                  </p:stCondLst>
                                  <p:childTnLst>
                                    <p:set>
                                      <p:cBhvr>
                                        <p:cTn id="140" dur="1" fill="hold">
                                          <p:stCondLst>
                                            <p:cond delay="0"/>
                                          </p:stCondLst>
                                        </p:cTn>
                                        <p:tgtEl>
                                          <p:spTgt spid="14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 grpId="0" animBg="1"/>
      <p:bldP spid="82" grpId="0" animBg="1"/>
      <p:bldP spid="83" grpId="0" animBg="1"/>
      <p:bldP spid="84" grpId="0" animBg="1"/>
      <p:bldP spid="85" grpId="0" animBg="1"/>
      <p:bldP spid="86" grpId="0" animBg="1"/>
      <p:bldP spid="87" grpId="0" animBg="1"/>
      <p:bldP spid="88" grpId="0" animBg="1"/>
      <p:bldP spid="89" grpId="0" animBg="1"/>
      <p:bldP spid="90" grpId="0" animBg="1"/>
      <p:bldP spid="91" grpId="0" animBg="1"/>
      <p:bldP spid="92" grpId="0" animBg="1"/>
      <p:bldP spid="93" grpId="0" animBg="1"/>
      <p:bldP spid="94" grpId="0" animBg="1"/>
      <p:bldP spid="95" grpId="0" animBg="1"/>
      <p:bldP spid="96" grpId="0" animBg="1"/>
      <p:bldP spid="97" grpId="0" animBg="1"/>
      <p:bldP spid="98" grpId="0" animBg="1"/>
      <p:bldP spid="99" grpId="0" animBg="1"/>
      <p:bldP spid="100" grpId="0" animBg="1"/>
      <p:bldP spid="101" grpId="0" animBg="1"/>
      <p:bldP spid="102" grpId="0" animBg="1"/>
      <p:bldP spid="103" grpId="0" animBg="1"/>
      <p:bldP spid="104" grpId="0" animBg="1"/>
      <p:bldP spid="105" grpId="0" animBg="1"/>
      <p:bldP spid="106" grpId="0" animBg="1"/>
      <p:bldP spid="107" grpId="0" animBg="1"/>
      <p:bldP spid="108" grpId="0" animBg="1"/>
      <p:bldP spid="109" grpId="0" animBg="1"/>
      <p:bldP spid="110" grpId="0" animBg="1"/>
      <p:bldP spid="111" grpId="0" animBg="1"/>
      <p:bldP spid="112" grpId="0" animBg="1"/>
      <p:bldP spid="113" grpId="0" animBg="1"/>
      <p:bldP spid="119" grpId="0" animBg="1"/>
      <p:bldP spid="120" grpId="0" animBg="1"/>
      <p:bldP spid="121" grpId="0" animBg="1"/>
      <p:bldP spid="127" grpId="0" animBg="1"/>
      <p:bldP spid="128" grpId="0" animBg="1"/>
      <p:bldP spid="129" grpId="0" animBg="1"/>
      <p:bldP spid="135" grpId="0" animBg="1"/>
      <p:bldP spid="136" grpId="0" animBg="1"/>
      <p:bldP spid="137" grpId="0" animBg="1"/>
      <p:bldP spid="143" grpId="0" animBg="1"/>
      <p:bldP spid="144" grpId="0" animBg="1"/>
      <p:bldP spid="145" grpId="0" animBg="1"/>
      <p:bldP spid="146" grpId="0"/>
      <p:bldP spid="147" grpId="0"/>
      <p:bldP spid="9" grpId="0"/>
      <p:bldP spid="55" grpId="0"/>
      <p:bldP spid="56" grpId="0"/>
      <p:bldP spid="57" grpId="0" animBg="1"/>
      <p:bldP spid="58"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74610"/>
            <a:ext cx="8229600" cy="990600"/>
          </a:xfrm>
        </p:spPr>
        <p:txBody>
          <a:bodyPr/>
          <a:lstStyle/>
          <a:p>
            <a:r>
              <a:rPr lang="en-US" dirty="0" smtClean="0"/>
              <a:t>Use of Monotonicity</a:t>
            </a:r>
            <a:endParaRPr lang="en-US" dirty="0"/>
          </a:p>
        </p:txBody>
      </p:sp>
      <p:sp>
        <p:nvSpPr>
          <p:cNvPr id="3" name="Content Placeholder 2"/>
          <p:cNvSpPr>
            <a:spLocks noGrp="1"/>
          </p:cNvSpPr>
          <p:nvPr>
            <p:ph idx="1"/>
          </p:nvPr>
        </p:nvSpPr>
        <p:spPr>
          <a:xfrm>
            <a:off x="273108" y="1421551"/>
            <a:ext cx="8534628" cy="1997825"/>
          </a:xfrm>
        </p:spPr>
        <p:txBody>
          <a:bodyPr>
            <a:normAutofit/>
          </a:bodyPr>
          <a:lstStyle/>
          <a:p>
            <a:pPr marL="342900" indent="-342900">
              <a:buFont typeface="Arial"/>
              <a:buChar char="•"/>
            </a:pPr>
            <a:r>
              <a:rPr lang="en-US" dirty="0">
                <a:solidFill>
                  <a:srgbClr val="000000"/>
                </a:solidFill>
                <a:cs typeface="Corbel"/>
              </a:rPr>
              <a:t>G</a:t>
            </a:r>
            <a:r>
              <a:rPr lang="en-US" dirty="0" smtClean="0">
                <a:solidFill>
                  <a:srgbClr val="000000"/>
                </a:solidFill>
                <a:cs typeface="Corbel"/>
              </a:rPr>
              <a:t>rading a fault = </a:t>
            </a:r>
            <a:r>
              <a:rPr lang="en-US" dirty="0">
                <a:solidFill>
                  <a:srgbClr val="000000"/>
                </a:solidFill>
                <a:cs typeface="Corbel"/>
              </a:rPr>
              <a:t>searching for a triggered test within fault subspace</a:t>
            </a:r>
          </a:p>
          <a:p>
            <a:pPr marL="342900" indent="-342900">
              <a:buFont typeface="Arial"/>
              <a:buChar char="•"/>
            </a:pPr>
            <a:r>
              <a:rPr lang="en-US" u="sng" dirty="0"/>
              <a:t>Minimal </a:t>
            </a:r>
            <a:r>
              <a:rPr lang="en-US" u="sng" dirty="0" smtClean="0"/>
              <a:t>Adequate Test Sample </a:t>
            </a:r>
            <a:r>
              <a:rPr lang="en-US" dirty="0">
                <a:solidFill>
                  <a:srgbClr val="000000"/>
                </a:solidFill>
                <a:cs typeface="Corbel"/>
              </a:rPr>
              <a:t>α</a:t>
            </a:r>
            <a:r>
              <a:rPr lang="en-US" dirty="0" smtClean="0"/>
              <a:t>: </a:t>
            </a:r>
            <a:r>
              <a:rPr lang="en-US" dirty="0"/>
              <a:t>m</a:t>
            </a:r>
            <a:r>
              <a:rPr lang="en-US" dirty="0" smtClean="0"/>
              <a:t>inimal number of tests such that checking within the fault subspace ≣ checking within </a:t>
            </a:r>
            <a:r>
              <a:rPr lang="en-US" dirty="0" smtClean="0">
                <a:solidFill>
                  <a:srgbClr val="000000"/>
                </a:solidFill>
                <a:cs typeface="Corbel"/>
              </a:rPr>
              <a:t>α</a:t>
            </a:r>
            <a:endParaRPr lang="en-US" dirty="0" smtClean="0"/>
          </a:p>
        </p:txBody>
      </p:sp>
      <p:sp>
        <p:nvSpPr>
          <p:cNvPr id="4" name="Slide Number Placeholder 3"/>
          <p:cNvSpPr>
            <a:spLocks noGrp="1"/>
          </p:cNvSpPr>
          <p:nvPr>
            <p:ph type="sldNum" sz="quarter" idx="12"/>
          </p:nvPr>
        </p:nvSpPr>
        <p:spPr/>
        <p:txBody>
          <a:bodyPr/>
          <a:lstStyle/>
          <a:p>
            <a:fld id="{DF3EE5D0-F792-5040-8CBB-53BBA783D261}" type="slidenum">
              <a:rPr lang="en-US" smtClean="0"/>
              <a:t>22</a:t>
            </a:fld>
            <a:endParaRPr lang="en-US"/>
          </a:p>
        </p:txBody>
      </p:sp>
      <p:cxnSp>
        <p:nvCxnSpPr>
          <p:cNvPr id="27" name="Straight Arrow Connector 26"/>
          <p:cNvCxnSpPr/>
          <p:nvPr/>
        </p:nvCxnSpPr>
        <p:spPr>
          <a:xfrm>
            <a:off x="6984775" y="3774399"/>
            <a:ext cx="729051" cy="0"/>
          </a:xfrm>
          <a:prstGeom prst="straightConnector1">
            <a:avLst/>
          </a:prstGeom>
          <a:ln w="12700" cmpd="sng">
            <a:tailEnd type="triangle"/>
          </a:ln>
        </p:spPr>
        <p:style>
          <a:lnRef idx="2">
            <a:schemeClr val="accent1"/>
          </a:lnRef>
          <a:fillRef idx="0">
            <a:schemeClr val="accent1"/>
          </a:fillRef>
          <a:effectRef idx="1">
            <a:schemeClr val="accent1"/>
          </a:effectRef>
          <a:fontRef idx="minor">
            <a:schemeClr val="tx1"/>
          </a:fontRef>
        </p:style>
      </p:cxnSp>
      <p:cxnSp>
        <p:nvCxnSpPr>
          <p:cNvPr id="28" name="Straight Arrow Connector 27"/>
          <p:cNvCxnSpPr/>
          <p:nvPr/>
        </p:nvCxnSpPr>
        <p:spPr>
          <a:xfrm>
            <a:off x="6984775" y="3774399"/>
            <a:ext cx="0" cy="740547"/>
          </a:xfrm>
          <a:prstGeom prst="straightConnector1">
            <a:avLst/>
          </a:prstGeom>
          <a:ln w="12700" cmpd="sng">
            <a:tailEnd type="triangle"/>
          </a:ln>
        </p:spPr>
        <p:style>
          <a:lnRef idx="2">
            <a:schemeClr val="accent1"/>
          </a:lnRef>
          <a:fillRef idx="0">
            <a:schemeClr val="accent1"/>
          </a:fillRef>
          <a:effectRef idx="1">
            <a:schemeClr val="accent1"/>
          </a:effectRef>
          <a:fontRef idx="minor">
            <a:schemeClr val="tx1"/>
          </a:fontRef>
        </p:style>
      </p:cxnSp>
      <p:sp>
        <p:nvSpPr>
          <p:cNvPr id="32" name="TextBox 31"/>
          <p:cNvSpPr txBox="1"/>
          <p:nvPr/>
        </p:nvSpPr>
        <p:spPr>
          <a:xfrm>
            <a:off x="7202600" y="3389494"/>
            <a:ext cx="338170" cy="369332"/>
          </a:xfrm>
          <a:prstGeom prst="rect">
            <a:avLst/>
          </a:prstGeom>
          <a:noFill/>
        </p:spPr>
        <p:txBody>
          <a:bodyPr wrap="square" rtlCol="0">
            <a:spAutoFit/>
          </a:bodyPr>
          <a:lstStyle/>
          <a:p>
            <a:r>
              <a:rPr lang="en-US" dirty="0">
                <a:latin typeface="Symbol" charset="2"/>
                <a:cs typeface="Symbol" charset="2"/>
              </a:rPr>
              <a:t>t</a:t>
            </a:r>
            <a:endParaRPr lang="en-US" dirty="0" smtClean="0">
              <a:latin typeface="Symbol" charset="2"/>
              <a:cs typeface="Symbol" charset="2"/>
            </a:endParaRPr>
          </a:p>
        </p:txBody>
      </p:sp>
      <p:sp>
        <p:nvSpPr>
          <p:cNvPr id="33" name="TextBox 32"/>
          <p:cNvSpPr txBox="1"/>
          <p:nvPr/>
        </p:nvSpPr>
        <p:spPr>
          <a:xfrm>
            <a:off x="6598520" y="3926573"/>
            <a:ext cx="303943" cy="369332"/>
          </a:xfrm>
          <a:prstGeom prst="rect">
            <a:avLst/>
          </a:prstGeom>
          <a:noFill/>
        </p:spPr>
        <p:txBody>
          <a:bodyPr wrap="square" rtlCol="0">
            <a:spAutoFit/>
          </a:bodyPr>
          <a:lstStyle/>
          <a:p>
            <a:r>
              <a:rPr lang="en-US" dirty="0" err="1">
                <a:latin typeface="Symbol" charset="2"/>
                <a:cs typeface="Symbol" charset="2"/>
              </a:rPr>
              <a:t>d</a:t>
            </a:r>
            <a:endParaRPr lang="en-US" dirty="0">
              <a:latin typeface="Symbol" charset="2"/>
              <a:cs typeface="Symbol" charset="2"/>
            </a:endParaRPr>
          </a:p>
        </p:txBody>
      </p:sp>
      <p:sp>
        <p:nvSpPr>
          <p:cNvPr id="34" name="TextBox 33"/>
          <p:cNvSpPr txBox="1"/>
          <p:nvPr/>
        </p:nvSpPr>
        <p:spPr>
          <a:xfrm>
            <a:off x="6690803" y="4758342"/>
            <a:ext cx="1557826" cy="369332"/>
          </a:xfrm>
          <a:prstGeom prst="rect">
            <a:avLst/>
          </a:prstGeom>
          <a:noFill/>
        </p:spPr>
        <p:txBody>
          <a:bodyPr wrap="none" rtlCol="0">
            <a:spAutoFit/>
          </a:bodyPr>
          <a:lstStyle/>
          <a:p>
            <a:r>
              <a:rPr lang="en-US" dirty="0" smtClean="0"/>
              <a:t>Monotonicity</a:t>
            </a:r>
            <a:endParaRPr lang="en-US" dirty="0"/>
          </a:p>
        </p:txBody>
      </p:sp>
      <p:grpSp>
        <p:nvGrpSpPr>
          <p:cNvPr id="12" name="Group 11"/>
          <p:cNvGrpSpPr/>
          <p:nvPr/>
        </p:nvGrpSpPr>
        <p:grpSpPr>
          <a:xfrm>
            <a:off x="1645447" y="3179824"/>
            <a:ext cx="3384812" cy="3261337"/>
            <a:chOff x="1995" y="845299"/>
            <a:chExt cx="5913034" cy="5697331"/>
          </a:xfrm>
        </p:grpSpPr>
        <p:sp>
          <p:nvSpPr>
            <p:cNvPr id="29" name="Rectangle 28"/>
            <p:cNvSpPr/>
            <p:nvPr/>
          </p:nvSpPr>
          <p:spPr>
            <a:xfrm>
              <a:off x="870469" y="1481908"/>
              <a:ext cx="5044560" cy="5056053"/>
            </a:xfrm>
            <a:prstGeom prst="rect">
              <a:avLst/>
            </a:prstGeom>
            <a:ln w="3175" cmpd="sng"/>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30" name="Straight Connector 29"/>
            <p:cNvCxnSpPr/>
            <p:nvPr/>
          </p:nvCxnSpPr>
          <p:spPr>
            <a:xfrm>
              <a:off x="2375606" y="4009935"/>
              <a:ext cx="0" cy="2516266"/>
            </a:xfrm>
            <a:prstGeom prst="line">
              <a:avLst/>
            </a:prstGeom>
            <a:ln w="9525" cmpd="sng">
              <a:prstDash val="dash"/>
              <a:round/>
            </a:ln>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p:nvCxnSpPr>
          <p:spPr>
            <a:xfrm>
              <a:off x="3339834" y="4750704"/>
              <a:ext cx="0" cy="1787255"/>
            </a:xfrm>
            <a:prstGeom prst="line">
              <a:avLst/>
            </a:prstGeom>
            <a:ln w="9525" cmpd="sng">
              <a:prstDash val="dash"/>
              <a:round/>
            </a:ln>
          </p:spPr>
          <p:style>
            <a:lnRef idx="2">
              <a:schemeClr val="accent1"/>
            </a:lnRef>
            <a:fillRef idx="0">
              <a:schemeClr val="accent1"/>
            </a:fillRef>
            <a:effectRef idx="1">
              <a:schemeClr val="accent1"/>
            </a:effectRef>
            <a:fontRef idx="minor">
              <a:schemeClr val="tx1"/>
            </a:fontRef>
          </p:style>
        </p:cxnSp>
        <p:sp>
          <p:nvSpPr>
            <p:cNvPr id="52" name="TextBox 51"/>
            <p:cNvSpPr txBox="1"/>
            <p:nvPr/>
          </p:nvSpPr>
          <p:spPr>
            <a:xfrm>
              <a:off x="1995" y="2890692"/>
              <a:ext cx="882667" cy="537665"/>
            </a:xfrm>
            <a:prstGeom prst="rect">
              <a:avLst/>
            </a:prstGeom>
            <a:noFill/>
          </p:spPr>
          <p:txBody>
            <a:bodyPr wrap="none" rtlCol="0">
              <a:spAutoFit/>
            </a:bodyPr>
            <a:lstStyle/>
            <a:p>
              <a:r>
                <a:rPr lang="en-US" sz="1400" dirty="0" smtClean="0"/>
                <a:t>0.05</a:t>
              </a:r>
              <a:endParaRPr lang="en-US" dirty="0" smtClean="0"/>
            </a:p>
          </p:txBody>
        </p:sp>
        <p:sp>
          <p:nvSpPr>
            <p:cNvPr id="53" name="TextBox 52"/>
            <p:cNvSpPr txBox="1"/>
            <p:nvPr/>
          </p:nvSpPr>
          <p:spPr>
            <a:xfrm>
              <a:off x="1810984" y="848643"/>
              <a:ext cx="484625" cy="537665"/>
            </a:xfrm>
            <a:prstGeom prst="rect">
              <a:avLst/>
            </a:prstGeom>
            <a:noFill/>
          </p:spPr>
          <p:txBody>
            <a:bodyPr wrap="none" rtlCol="0">
              <a:spAutoFit/>
            </a:bodyPr>
            <a:lstStyle/>
            <a:p>
              <a:r>
                <a:rPr lang="en-US" sz="1400" dirty="0" smtClean="0"/>
                <a:t>4</a:t>
              </a:r>
            </a:p>
          </p:txBody>
        </p:sp>
        <p:sp>
          <p:nvSpPr>
            <p:cNvPr id="54" name="TextBox 53"/>
            <p:cNvSpPr txBox="1"/>
            <p:nvPr/>
          </p:nvSpPr>
          <p:spPr>
            <a:xfrm>
              <a:off x="2575508" y="878602"/>
              <a:ext cx="460274" cy="537665"/>
            </a:xfrm>
            <a:prstGeom prst="rect">
              <a:avLst/>
            </a:prstGeom>
            <a:noFill/>
          </p:spPr>
          <p:txBody>
            <a:bodyPr wrap="none" rtlCol="0">
              <a:spAutoFit/>
            </a:bodyPr>
            <a:lstStyle/>
            <a:p>
              <a:r>
                <a:rPr lang="en-US" sz="1400" dirty="0">
                  <a:latin typeface="Symbol" charset="2"/>
                  <a:cs typeface="Symbol" charset="2"/>
                </a:rPr>
                <a:t>t</a:t>
              </a:r>
              <a:endParaRPr lang="en-US" sz="1400" dirty="0" smtClean="0">
                <a:latin typeface="Symbol" charset="2"/>
                <a:cs typeface="Symbol" charset="2"/>
              </a:endParaRPr>
            </a:p>
          </p:txBody>
        </p:sp>
        <p:sp>
          <p:nvSpPr>
            <p:cNvPr id="55" name="TextBox 54"/>
            <p:cNvSpPr txBox="1"/>
            <p:nvPr/>
          </p:nvSpPr>
          <p:spPr>
            <a:xfrm>
              <a:off x="246033" y="3405289"/>
              <a:ext cx="479417" cy="537665"/>
            </a:xfrm>
            <a:prstGeom prst="rect">
              <a:avLst/>
            </a:prstGeom>
            <a:noFill/>
          </p:spPr>
          <p:txBody>
            <a:bodyPr wrap="none" rtlCol="0">
              <a:spAutoFit/>
            </a:bodyPr>
            <a:lstStyle/>
            <a:p>
              <a:r>
                <a:rPr lang="en-US" sz="1400" dirty="0" err="1">
                  <a:latin typeface="Symbol" charset="2"/>
                  <a:cs typeface="Symbol" charset="2"/>
                </a:rPr>
                <a:t>d</a:t>
              </a:r>
              <a:endParaRPr lang="en-US" sz="1400" dirty="0">
                <a:latin typeface="Symbol" charset="2"/>
                <a:cs typeface="Symbol" charset="2"/>
              </a:endParaRPr>
            </a:p>
          </p:txBody>
        </p:sp>
        <p:cxnSp>
          <p:nvCxnSpPr>
            <p:cNvPr id="57" name="Straight Arrow Connector 56"/>
            <p:cNvCxnSpPr>
              <a:stCxn id="54" idx="3"/>
            </p:cNvCxnSpPr>
            <p:nvPr/>
          </p:nvCxnSpPr>
          <p:spPr>
            <a:xfrm>
              <a:off x="3035782" y="1147436"/>
              <a:ext cx="487301"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58" name="Straight Arrow Connector 57"/>
            <p:cNvCxnSpPr/>
            <p:nvPr/>
          </p:nvCxnSpPr>
          <p:spPr>
            <a:xfrm>
              <a:off x="499380" y="3911764"/>
              <a:ext cx="0" cy="453557"/>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59" name="Rectangle 58"/>
            <p:cNvSpPr/>
            <p:nvPr/>
          </p:nvSpPr>
          <p:spPr>
            <a:xfrm>
              <a:off x="2024998" y="3159525"/>
              <a:ext cx="3890031" cy="3378436"/>
            </a:xfrm>
            <a:prstGeom prst="rect">
              <a:avLst/>
            </a:prstGeom>
            <a:solidFill>
              <a:srgbClr val="CCFFCC"/>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60" name="Straight Connector 59"/>
            <p:cNvCxnSpPr/>
            <p:nvPr/>
          </p:nvCxnSpPr>
          <p:spPr>
            <a:xfrm flipH="1">
              <a:off x="870470" y="3159525"/>
              <a:ext cx="1154528" cy="0"/>
            </a:xfrm>
            <a:prstGeom prst="line">
              <a:avLst/>
            </a:prstGeom>
            <a:ln w="9525" cmpd="sng">
              <a:prstDash val="dash"/>
              <a:round/>
            </a:ln>
          </p:spPr>
          <p:style>
            <a:lnRef idx="2">
              <a:schemeClr val="accent1"/>
            </a:lnRef>
            <a:fillRef idx="0">
              <a:schemeClr val="accent1"/>
            </a:fillRef>
            <a:effectRef idx="1">
              <a:schemeClr val="accent1"/>
            </a:effectRef>
            <a:fontRef idx="minor">
              <a:schemeClr val="tx1"/>
            </a:fontRef>
          </p:style>
        </p:cxnSp>
        <p:cxnSp>
          <p:nvCxnSpPr>
            <p:cNvPr id="61" name="Straight Connector 60"/>
            <p:cNvCxnSpPr/>
            <p:nvPr/>
          </p:nvCxnSpPr>
          <p:spPr>
            <a:xfrm flipV="1">
              <a:off x="2028665" y="1481909"/>
              <a:ext cx="0" cy="1677616"/>
            </a:xfrm>
            <a:prstGeom prst="line">
              <a:avLst/>
            </a:prstGeom>
            <a:ln w="9525" cmpd="sng">
              <a:prstDash val="dash"/>
              <a:round/>
            </a:ln>
          </p:spPr>
          <p:style>
            <a:lnRef idx="2">
              <a:schemeClr val="accent1"/>
            </a:lnRef>
            <a:fillRef idx="0">
              <a:schemeClr val="accent1"/>
            </a:fillRef>
            <a:effectRef idx="1">
              <a:schemeClr val="accent1"/>
            </a:effectRef>
            <a:fontRef idx="minor">
              <a:schemeClr val="tx1"/>
            </a:fontRef>
          </p:style>
        </p:cxnSp>
        <p:sp>
          <p:nvSpPr>
            <p:cNvPr id="62" name="TextBox 61"/>
            <p:cNvSpPr txBox="1"/>
            <p:nvPr/>
          </p:nvSpPr>
          <p:spPr>
            <a:xfrm>
              <a:off x="18308" y="4338648"/>
              <a:ext cx="707142" cy="537665"/>
            </a:xfrm>
            <a:prstGeom prst="rect">
              <a:avLst/>
            </a:prstGeom>
            <a:noFill/>
          </p:spPr>
          <p:txBody>
            <a:bodyPr wrap="none" rtlCol="0">
              <a:spAutoFit/>
            </a:bodyPr>
            <a:lstStyle/>
            <a:p>
              <a:r>
                <a:rPr lang="en-US" sz="1400" dirty="0" smtClean="0"/>
                <a:t>0.1</a:t>
              </a:r>
            </a:p>
          </p:txBody>
        </p:sp>
        <p:sp>
          <p:nvSpPr>
            <p:cNvPr id="63" name="TextBox 62"/>
            <p:cNvSpPr txBox="1"/>
            <p:nvPr/>
          </p:nvSpPr>
          <p:spPr>
            <a:xfrm>
              <a:off x="3886836" y="845299"/>
              <a:ext cx="484012" cy="537665"/>
            </a:xfrm>
            <a:prstGeom prst="rect">
              <a:avLst/>
            </a:prstGeom>
            <a:noFill/>
          </p:spPr>
          <p:txBody>
            <a:bodyPr wrap="none" rtlCol="0">
              <a:spAutoFit/>
            </a:bodyPr>
            <a:lstStyle/>
            <a:p>
              <a:r>
                <a:rPr lang="en-US" sz="1400" dirty="0" smtClean="0"/>
                <a:t>8</a:t>
              </a:r>
            </a:p>
          </p:txBody>
        </p:sp>
        <p:sp>
          <p:nvSpPr>
            <p:cNvPr id="64" name="Rectangle 63"/>
            <p:cNvSpPr/>
            <p:nvPr/>
          </p:nvSpPr>
          <p:spPr>
            <a:xfrm>
              <a:off x="2028673" y="3170649"/>
              <a:ext cx="3878590" cy="3355552"/>
            </a:xfrm>
            <a:prstGeom prst="rect">
              <a:avLst/>
            </a:prstGeom>
            <a:pattFill prst="dashDnDiag">
              <a:fgClr>
                <a:schemeClr val="tx1"/>
              </a:fgClr>
              <a:bgClr>
                <a:srgbClr val="CCFFCC"/>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5" name="Rectangle 64"/>
            <p:cNvSpPr/>
            <p:nvPr/>
          </p:nvSpPr>
          <p:spPr>
            <a:xfrm>
              <a:off x="4038569" y="4602973"/>
              <a:ext cx="1868693" cy="1939657"/>
            </a:xfrm>
            <a:prstGeom prst="rect">
              <a:avLst/>
            </a:prstGeom>
            <a:solidFill>
              <a:srgbClr val="FF0000"/>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66" name="Straight Connector 65"/>
            <p:cNvCxnSpPr/>
            <p:nvPr/>
          </p:nvCxnSpPr>
          <p:spPr>
            <a:xfrm flipV="1">
              <a:off x="4053678" y="1481909"/>
              <a:ext cx="0" cy="3121065"/>
            </a:xfrm>
            <a:prstGeom prst="line">
              <a:avLst/>
            </a:prstGeom>
            <a:ln w="9525" cmpd="sng">
              <a:prstDash val="dash"/>
              <a:round/>
            </a:ln>
          </p:spPr>
          <p:style>
            <a:lnRef idx="2">
              <a:schemeClr val="accent1"/>
            </a:lnRef>
            <a:fillRef idx="0">
              <a:schemeClr val="accent1"/>
            </a:fillRef>
            <a:effectRef idx="1">
              <a:schemeClr val="accent1"/>
            </a:effectRef>
            <a:fontRef idx="minor">
              <a:schemeClr val="tx1"/>
            </a:fontRef>
          </p:style>
        </p:cxnSp>
        <p:cxnSp>
          <p:nvCxnSpPr>
            <p:cNvPr id="67" name="Straight Connector 66"/>
            <p:cNvCxnSpPr/>
            <p:nvPr/>
          </p:nvCxnSpPr>
          <p:spPr>
            <a:xfrm flipH="1">
              <a:off x="870470" y="4601958"/>
              <a:ext cx="3168099" cy="0"/>
            </a:xfrm>
            <a:prstGeom prst="line">
              <a:avLst/>
            </a:prstGeom>
            <a:ln w="9525" cmpd="sng">
              <a:prstDash val="dash"/>
              <a:round/>
            </a:ln>
          </p:spPr>
          <p:style>
            <a:lnRef idx="2">
              <a:schemeClr val="accent1"/>
            </a:lnRef>
            <a:fillRef idx="0">
              <a:schemeClr val="accent1"/>
            </a:fillRef>
            <a:effectRef idx="1">
              <a:schemeClr val="accent1"/>
            </a:effectRef>
            <a:fontRef idx="minor">
              <a:schemeClr val="tx1"/>
            </a:fontRef>
          </p:style>
        </p:cxnSp>
      </p:grpSp>
      <p:sp>
        <p:nvSpPr>
          <p:cNvPr id="16" name="Rounded Rectangle 15"/>
          <p:cNvSpPr/>
          <p:nvPr/>
        </p:nvSpPr>
        <p:spPr>
          <a:xfrm>
            <a:off x="3800610" y="6281613"/>
            <a:ext cx="150143" cy="150143"/>
          </a:xfrm>
          <a:prstGeom prst="roundRect">
            <a:avLst/>
          </a:prstGeom>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8" name="Rounded Rectangle 67"/>
          <p:cNvSpPr/>
          <p:nvPr/>
        </p:nvSpPr>
        <p:spPr>
          <a:xfrm>
            <a:off x="4875670" y="5179530"/>
            <a:ext cx="150143" cy="150143"/>
          </a:xfrm>
          <a:prstGeom prst="roundRect">
            <a:avLst/>
          </a:prstGeom>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50388959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7"/>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8"/>
                                        </p:tgtEl>
                                        <p:attrNameLst>
                                          <p:attrName>style.visibility</p:attrName>
                                        </p:attrNameLst>
                                      </p:cBhvr>
                                      <p:to>
                                        <p:strVal val="visible"/>
                                      </p:to>
                                    </p:set>
                                  </p:childTnLst>
                                </p:cTn>
                              </p:par>
                              <p:par>
                                <p:cTn id="19" presetID="1" presetClass="entr" presetSubtype="0" fill="hold" grpId="1" nodeType="withEffect">
                                  <p:stCondLst>
                                    <p:cond delay="0"/>
                                  </p:stCondLst>
                                  <p:childTnLst>
                                    <p:set>
                                      <p:cBhvr>
                                        <p:cTn id="20" dur="1" fill="hold">
                                          <p:stCondLst>
                                            <p:cond delay="0"/>
                                          </p:stCondLst>
                                        </p:cTn>
                                        <p:tgtEl>
                                          <p:spTgt spid="32"/>
                                        </p:tgtEl>
                                        <p:attrNameLst>
                                          <p:attrName>style.visibility</p:attrName>
                                        </p:attrNameLst>
                                      </p:cBhvr>
                                      <p:to>
                                        <p:strVal val="visible"/>
                                      </p:to>
                                    </p:set>
                                  </p:childTnLst>
                                </p:cTn>
                              </p:par>
                              <p:par>
                                <p:cTn id="21" presetID="1" presetClass="entr" presetSubtype="0" fill="hold" grpId="1" nodeType="withEffect">
                                  <p:stCondLst>
                                    <p:cond delay="0"/>
                                  </p:stCondLst>
                                  <p:childTnLst>
                                    <p:set>
                                      <p:cBhvr>
                                        <p:cTn id="22" dur="1" fill="hold">
                                          <p:stCondLst>
                                            <p:cond delay="0"/>
                                          </p:stCondLst>
                                        </p:cTn>
                                        <p:tgtEl>
                                          <p:spTgt spid="33"/>
                                        </p:tgtEl>
                                        <p:attrNameLst>
                                          <p:attrName>style.visibility</p:attrName>
                                        </p:attrNameLst>
                                      </p:cBhvr>
                                      <p:to>
                                        <p:strVal val="visible"/>
                                      </p:to>
                                    </p:set>
                                  </p:childTnLst>
                                </p:cTn>
                              </p:par>
                              <p:par>
                                <p:cTn id="23" presetID="1" presetClass="entr" presetSubtype="0" fill="hold" grpId="1" nodeType="withEffect">
                                  <p:stCondLst>
                                    <p:cond delay="0"/>
                                  </p:stCondLst>
                                  <p:childTnLst>
                                    <p:set>
                                      <p:cBhvr>
                                        <p:cTn id="24" dur="1" fill="hold">
                                          <p:stCondLst>
                                            <p:cond delay="0"/>
                                          </p:stCondLst>
                                        </p:cTn>
                                        <p:tgtEl>
                                          <p:spTgt spid="34"/>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2"/>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6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2" grpId="1"/>
      <p:bldP spid="33" grpId="0"/>
      <p:bldP spid="33" grpId="1"/>
      <p:bldP spid="34" grpId="0"/>
      <p:bldP spid="34" grpId="1"/>
      <p:bldP spid="16" grpId="0" animBg="1"/>
      <p:bldP spid="68"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7162800" y="3109163"/>
            <a:ext cx="756024" cy="600635"/>
          </a:xfrm>
          <a:prstGeom prst="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p>
        </p:txBody>
      </p:sp>
      <p:sp>
        <p:nvSpPr>
          <p:cNvPr id="6" name="Oval 5"/>
          <p:cNvSpPr/>
          <p:nvPr/>
        </p:nvSpPr>
        <p:spPr>
          <a:xfrm>
            <a:off x="7306235" y="3252494"/>
            <a:ext cx="125760" cy="125760"/>
          </a:xfrm>
          <a:prstGeom prst="ellipse">
            <a:avLst/>
          </a:prstGeom>
          <a:solidFill>
            <a:schemeClr val="accent6">
              <a:lumMod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1" name="Oval 40"/>
          <p:cNvSpPr/>
          <p:nvPr/>
        </p:nvSpPr>
        <p:spPr>
          <a:xfrm>
            <a:off x="7348578" y="3483663"/>
            <a:ext cx="125760" cy="125760"/>
          </a:xfrm>
          <a:prstGeom prst="ellipse">
            <a:avLst/>
          </a:prstGeom>
          <a:solidFill>
            <a:schemeClr val="accent6">
              <a:lumMod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2" name="Oval 41"/>
          <p:cNvSpPr/>
          <p:nvPr/>
        </p:nvSpPr>
        <p:spPr>
          <a:xfrm>
            <a:off x="7607793" y="3238236"/>
            <a:ext cx="125760" cy="125760"/>
          </a:xfrm>
          <a:prstGeom prst="ellipse">
            <a:avLst/>
          </a:prstGeom>
          <a:solidFill>
            <a:schemeClr val="accent6">
              <a:lumMod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3" name="Oval 42"/>
          <p:cNvSpPr/>
          <p:nvPr/>
        </p:nvSpPr>
        <p:spPr>
          <a:xfrm>
            <a:off x="7637675" y="3491061"/>
            <a:ext cx="125760" cy="125760"/>
          </a:xfrm>
          <a:prstGeom prst="ellipse">
            <a:avLst/>
          </a:prstGeom>
          <a:solidFill>
            <a:schemeClr val="accent6">
              <a:lumMod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32835" y="516620"/>
            <a:ext cx="8229600" cy="990600"/>
          </a:xfrm>
        </p:spPr>
        <p:txBody>
          <a:bodyPr/>
          <a:lstStyle/>
          <a:p>
            <a:r>
              <a:rPr lang="en-US" dirty="0" smtClean="0"/>
              <a:t>Auto-Grading Flow</a:t>
            </a:r>
            <a:endParaRPr lang="en-US" dirty="0"/>
          </a:p>
        </p:txBody>
      </p:sp>
      <p:sp>
        <p:nvSpPr>
          <p:cNvPr id="4" name="Slide Number Placeholder 3"/>
          <p:cNvSpPr>
            <a:spLocks noGrp="1"/>
          </p:cNvSpPr>
          <p:nvPr>
            <p:ph type="sldNum" sz="quarter" idx="12"/>
          </p:nvPr>
        </p:nvSpPr>
        <p:spPr/>
        <p:txBody>
          <a:bodyPr/>
          <a:lstStyle/>
          <a:p>
            <a:fld id="{DF3EE5D0-F792-5040-8CBB-53BBA783D261}" type="slidenum">
              <a:rPr lang="en-US" smtClean="0"/>
              <a:t>23</a:t>
            </a:fld>
            <a:endParaRPr lang="en-US"/>
          </a:p>
        </p:txBody>
      </p:sp>
      <p:sp>
        <p:nvSpPr>
          <p:cNvPr id="19" name="Rounded Rectangular Callout 18"/>
          <p:cNvSpPr/>
          <p:nvPr/>
        </p:nvSpPr>
        <p:spPr>
          <a:xfrm>
            <a:off x="4783267" y="2770522"/>
            <a:ext cx="2015213" cy="1593050"/>
          </a:xfrm>
          <a:prstGeom prst="wedgeRoundRectCallout">
            <a:avLst>
              <a:gd name="adj1" fmla="val 74605"/>
              <a:gd name="adj2" fmla="val -15926"/>
              <a:gd name="adj3" fmla="val 16667"/>
            </a:avLst>
          </a:prstGeom>
          <a:ln>
            <a:solidFill>
              <a:schemeClr val="tx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US">
              <a:cs typeface="Century"/>
            </a:endParaRPr>
          </a:p>
        </p:txBody>
      </p:sp>
      <p:sp>
        <p:nvSpPr>
          <p:cNvPr id="20" name="Oval 19"/>
          <p:cNvSpPr/>
          <p:nvPr/>
        </p:nvSpPr>
        <p:spPr>
          <a:xfrm>
            <a:off x="3067986" y="1963732"/>
            <a:ext cx="1604111" cy="592956"/>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cs typeface="Century"/>
              </a:rPr>
              <a:t>Controller</a:t>
            </a:r>
            <a:endParaRPr lang="en-US" sz="1200" dirty="0">
              <a:cs typeface="Century"/>
            </a:endParaRPr>
          </a:p>
        </p:txBody>
      </p:sp>
      <p:sp>
        <p:nvSpPr>
          <p:cNvPr id="21" name="Oval 20"/>
          <p:cNvSpPr/>
          <p:nvPr/>
        </p:nvSpPr>
        <p:spPr>
          <a:xfrm>
            <a:off x="4995537" y="2836942"/>
            <a:ext cx="1666133" cy="527054"/>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cs typeface="Century"/>
              </a:rPr>
              <a:t>Environment</a:t>
            </a:r>
            <a:endParaRPr lang="en-US" dirty="0">
              <a:cs typeface="Century"/>
            </a:endParaRPr>
          </a:p>
        </p:txBody>
      </p:sp>
      <p:sp>
        <p:nvSpPr>
          <p:cNvPr id="22" name="Rectangle 21"/>
          <p:cNvSpPr/>
          <p:nvPr/>
        </p:nvSpPr>
        <p:spPr>
          <a:xfrm>
            <a:off x="3193105" y="2811986"/>
            <a:ext cx="1371068" cy="592956"/>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smtClean="0">
                <a:cs typeface="Century"/>
              </a:rPr>
              <a:t>Simulator</a:t>
            </a:r>
            <a:endParaRPr lang="en-US" dirty="0">
              <a:cs typeface="Century"/>
            </a:endParaRPr>
          </a:p>
        </p:txBody>
      </p:sp>
      <p:sp>
        <p:nvSpPr>
          <p:cNvPr id="23" name="Oval 22"/>
          <p:cNvSpPr/>
          <p:nvPr/>
        </p:nvSpPr>
        <p:spPr>
          <a:xfrm>
            <a:off x="3281227" y="3667220"/>
            <a:ext cx="1210493" cy="469424"/>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cs typeface="Century"/>
              </a:rPr>
              <a:t>Trace</a:t>
            </a:r>
            <a:endParaRPr lang="en-US" dirty="0">
              <a:cs typeface="Century"/>
            </a:endParaRPr>
          </a:p>
        </p:txBody>
      </p:sp>
      <p:sp>
        <p:nvSpPr>
          <p:cNvPr id="24" name="Oval 23"/>
          <p:cNvSpPr/>
          <p:nvPr/>
        </p:nvSpPr>
        <p:spPr>
          <a:xfrm>
            <a:off x="5113781" y="3546543"/>
            <a:ext cx="1377308" cy="611486"/>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cs typeface="Century"/>
              </a:rPr>
              <a:t>Fault</a:t>
            </a:r>
          </a:p>
          <a:p>
            <a:pPr algn="ctr"/>
            <a:r>
              <a:rPr lang="en-US" sz="1400" dirty="0" smtClean="0">
                <a:cs typeface="Century"/>
              </a:rPr>
              <a:t>Monitor</a:t>
            </a:r>
            <a:endParaRPr lang="en-US" sz="1400" dirty="0">
              <a:cs typeface="Century"/>
            </a:endParaRPr>
          </a:p>
        </p:txBody>
      </p:sp>
      <p:sp>
        <p:nvSpPr>
          <p:cNvPr id="25" name="Rectangle 24"/>
          <p:cNvSpPr/>
          <p:nvPr/>
        </p:nvSpPr>
        <p:spPr>
          <a:xfrm>
            <a:off x="3117395" y="4452164"/>
            <a:ext cx="1518553" cy="716489"/>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smtClean="0">
                <a:cs typeface="Century"/>
              </a:rPr>
              <a:t>Monitoring Engine</a:t>
            </a:r>
            <a:endParaRPr lang="en-US" dirty="0">
              <a:cs typeface="Century"/>
            </a:endParaRPr>
          </a:p>
        </p:txBody>
      </p:sp>
      <p:sp>
        <p:nvSpPr>
          <p:cNvPr id="26" name="Rounded Rectangle 25"/>
          <p:cNvSpPr/>
          <p:nvPr/>
        </p:nvSpPr>
        <p:spPr>
          <a:xfrm>
            <a:off x="5227723" y="1763154"/>
            <a:ext cx="2392277" cy="793534"/>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r>
              <a:rPr lang="en-US" sz="1400" i="1" dirty="0" smtClean="0">
                <a:cs typeface="Century"/>
              </a:rPr>
              <a:t>incline/obstacle placements,</a:t>
            </a:r>
          </a:p>
          <a:p>
            <a:r>
              <a:rPr lang="en-US" sz="1400" i="1" dirty="0" smtClean="0">
                <a:cs typeface="Century"/>
              </a:rPr>
              <a:t>initial position/orientation</a:t>
            </a:r>
          </a:p>
        </p:txBody>
      </p:sp>
      <p:sp>
        <p:nvSpPr>
          <p:cNvPr id="27" name="Rounded Rectangle 26"/>
          <p:cNvSpPr/>
          <p:nvPr/>
        </p:nvSpPr>
        <p:spPr>
          <a:xfrm>
            <a:off x="5146779" y="4929447"/>
            <a:ext cx="2285216" cy="619020"/>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r>
              <a:rPr lang="en-US" sz="1400" dirty="0" smtClean="0">
                <a:cs typeface="Century"/>
              </a:rPr>
              <a:t>Signal Temporal Logic</a:t>
            </a:r>
          </a:p>
          <a:p>
            <a:r>
              <a:rPr lang="en-US" sz="1400" i="1" dirty="0" smtClean="0">
                <a:cs typeface="Century"/>
              </a:rPr>
              <a:t>timing intervals, thresholds </a:t>
            </a:r>
          </a:p>
        </p:txBody>
      </p:sp>
      <p:sp>
        <p:nvSpPr>
          <p:cNvPr id="28" name="Rounded Rectangle 27"/>
          <p:cNvSpPr/>
          <p:nvPr/>
        </p:nvSpPr>
        <p:spPr>
          <a:xfrm>
            <a:off x="1931727" y="4594228"/>
            <a:ext cx="1009132" cy="432364"/>
          </a:xfrm>
          <a:prstGeom prst="round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r>
              <a:rPr lang="en-US" sz="1400" dirty="0" smtClean="0">
                <a:cs typeface="Century"/>
              </a:rPr>
              <a:t>Breach</a:t>
            </a:r>
          </a:p>
        </p:txBody>
      </p:sp>
      <p:sp>
        <p:nvSpPr>
          <p:cNvPr id="29" name="Oval 28"/>
          <p:cNvSpPr/>
          <p:nvPr/>
        </p:nvSpPr>
        <p:spPr>
          <a:xfrm>
            <a:off x="2945974" y="5534736"/>
            <a:ext cx="1872840" cy="580603"/>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cs typeface="Century"/>
              </a:rPr>
              <a:t>Faults, Feedback</a:t>
            </a:r>
            <a:endParaRPr lang="en-US" sz="1400" dirty="0">
              <a:cs typeface="Century"/>
            </a:endParaRPr>
          </a:p>
        </p:txBody>
      </p:sp>
      <p:cxnSp>
        <p:nvCxnSpPr>
          <p:cNvPr id="30" name="Curved Connector 29"/>
          <p:cNvCxnSpPr>
            <a:stCxn id="20" idx="4"/>
            <a:endCxn id="22" idx="0"/>
          </p:cNvCxnSpPr>
          <p:nvPr/>
        </p:nvCxnSpPr>
        <p:spPr>
          <a:xfrm rot="16200000" flipH="1">
            <a:off x="3746691" y="2680038"/>
            <a:ext cx="255298" cy="8598"/>
          </a:xfrm>
          <a:prstGeom prst="curvedConnector3">
            <a:avLst>
              <a:gd name="adj1" fmla="val 50000"/>
            </a:avLst>
          </a:prstGeom>
          <a:ln>
            <a:tailEnd type="arrow"/>
          </a:ln>
        </p:spPr>
        <p:style>
          <a:lnRef idx="2">
            <a:schemeClr val="accent3"/>
          </a:lnRef>
          <a:fillRef idx="0">
            <a:schemeClr val="accent3"/>
          </a:fillRef>
          <a:effectRef idx="1">
            <a:schemeClr val="accent3"/>
          </a:effectRef>
          <a:fontRef idx="minor">
            <a:schemeClr val="tx1"/>
          </a:fontRef>
        </p:style>
      </p:cxnSp>
      <p:cxnSp>
        <p:nvCxnSpPr>
          <p:cNvPr id="31" name="Curved Connector 30"/>
          <p:cNvCxnSpPr>
            <a:stCxn id="22" idx="2"/>
            <a:endCxn id="23" idx="0"/>
          </p:cNvCxnSpPr>
          <p:nvPr/>
        </p:nvCxnSpPr>
        <p:spPr>
          <a:xfrm rot="16200000" flipH="1">
            <a:off x="3751419" y="3532163"/>
            <a:ext cx="262277" cy="7835"/>
          </a:xfrm>
          <a:prstGeom prst="curvedConnector3">
            <a:avLst>
              <a:gd name="adj1" fmla="val 50000"/>
            </a:avLst>
          </a:prstGeom>
          <a:ln>
            <a:tailEnd type="arrow"/>
          </a:ln>
        </p:spPr>
        <p:style>
          <a:lnRef idx="2">
            <a:schemeClr val="accent3"/>
          </a:lnRef>
          <a:fillRef idx="0">
            <a:schemeClr val="accent3"/>
          </a:fillRef>
          <a:effectRef idx="1">
            <a:schemeClr val="accent3"/>
          </a:effectRef>
          <a:fontRef idx="minor">
            <a:schemeClr val="tx1"/>
          </a:fontRef>
        </p:style>
      </p:cxnSp>
      <p:cxnSp>
        <p:nvCxnSpPr>
          <p:cNvPr id="32" name="Curved Connector 31"/>
          <p:cNvCxnSpPr>
            <a:stCxn id="23" idx="4"/>
            <a:endCxn id="25" idx="0"/>
          </p:cNvCxnSpPr>
          <p:nvPr/>
        </p:nvCxnSpPr>
        <p:spPr>
          <a:xfrm rot="5400000">
            <a:off x="3723813" y="4289504"/>
            <a:ext cx="315520" cy="9802"/>
          </a:xfrm>
          <a:prstGeom prst="curvedConnector3">
            <a:avLst>
              <a:gd name="adj1" fmla="val 50000"/>
            </a:avLst>
          </a:prstGeom>
          <a:ln>
            <a:tailEnd type="arrow"/>
          </a:ln>
        </p:spPr>
        <p:style>
          <a:lnRef idx="2">
            <a:schemeClr val="accent3"/>
          </a:lnRef>
          <a:fillRef idx="0">
            <a:schemeClr val="accent3"/>
          </a:fillRef>
          <a:effectRef idx="1">
            <a:schemeClr val="accent3"/>
          </a:effectRef>
          <a:fontRef idx="minor">
            <a:schemeClr val="tx1"/>
          </a:fontRef>
        </p:style>
      </p:cxnSp>
      <p:cxnSp>
        <p:nvCxnSpPr>
          <p:cNvPr id="33" name="Straight Connector 32"/>
          <p:cNvCxnSpPr>
            <a:stCxn id="28" idx="3"/>
            <a:endCxn id="25" idx="1"/>
          </p:cNvCxnSpPr>
          <p:nvPr/>
        </p:nvCxnSpPr>
        <p:spPr>
          <a:xfrm>
            <a:off x="2940859" y="4810409"/>
            <a:ext cx="176535" cy="0"/>
          </a:xfrm>
          <a:prstGeom prst="line">
            <a:avLst/>
          </a:prstGeom>
        </p:spPr>
        <p:style>
          <a:lnRef idx="2">
            <a:schemeClr val="accent5"/>
          </a:lnRef>
          <a:fillRef idx="0">
            <a:schemeClr val="accent5"/>
          </a:fillRef>
          <a:effectRef idx="1">
            <a:schemeClr val="accent5"/>
          </a:effectRef>
          <a:fontRef idx="minor">
            <a:schemeClr val="tx1"/>
          </a:fontRef>
        </p:style>
      </p:cxnSp>
      <p:cxnSp>
        <p:nvCxnSpPr>
          <p:cNvPr id="34" name="Curved Connector 33"/>
          <p:cNvCxnSpPr>
            <a:stCxn id="25" idx="2"/>
            <a:endCxn id="29" idx="0"/>
          </p:cNvCxnSpPr>
          <p:nvPr/>
        </p:nvCxnSpPr>
        <p:spPr>
          <a:xfrm rot="16200000" flipH="1">
            <a:off x="3696493" y="5348832"/>
            <a:ext cx="366082" cy="5722"/>
          </a:xfrm>
          <a:prstGeom prst="curvedConnector3">
            <a:avLst>
              <a:gd name="adj1" fmla="val 50000"/>
            </a:avLst>
          </a:prstGeom>
          <a:ln>
            <a:tailEnd type="arrow"/>
          </a:ln>
        </p:spPr>
        <p:style>
          <a:lnRef idx="2">
            <a:schemeClr val="accent3"/>
          </a:lnRef>
          <a:fillRef idx="0">
            <a:schemeClr val="accent3"/>
          </a:fillRef>
          <a:effectRef idx="1">
            <a:schemeClr val="accent3"/>
          </a:effectRef>
          <a:fontRef idx="minor">
            <a:schemeClr val="tx1"/>
          </a:fontRef>
        </p:style>
      </p:cxnSp>
      <p:sp>
        <p:nvSpPr>
          <p:cNvPr id="35" name="Rounded Rectangle 34"/>
          <p:cNvSpPr/>
          <p:nvPr/>
        </p:nvSpPr>
        <p:spPr>
          <a:xfrm>
            <a:off x="992392" y="3415679"/>
            <a:ext cx="2075594" cy="1050026"/>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r>
              <a:rPr lang="en-US" sz="1400" dirty="0" smtClean="0">
                <a:cs typeface="Century"/>
              </a:rPr>
              <a:t>Timed sequence of values like </a:t>
            </a:r>
            <a:r>
              <a:rPr lang="en-US" sz="1400" i="1" dirty="0" smtClean="0">
                <a:cs typeface="Century"/>
              </a:rPr>
              <a:t>wheel speeds, position, orientation</a:t>
            </a:r>
            <a:r>
              <a:rPr lang="en-US" sz="1400" dirty="0" smtClean="0">
                <a:cs typeface="Century"/>
              </a:rPr>
              <a:t>, etc.</a:t>
            </a:r>
          </a:p>
        </p:txBody>
      </p:sp>
      <p:cxnSp>
        <p:nvCxnSpPr>
          <p:cNvPr id="36" name="Straight Connector 35"/>
          <p:cNvCxnSpPr>
            <a:stCxn id="35" idx="3"/>
            <a:endCxn id="23" idx="2"/>
          </p:cNvCxnSpPr>
          <p:nvPr/>
        </p:nvCxnSpPr>
        <p:spPr>
          <a:xfrm flipV="1">
            <a:off x="3067986" y="3901931"/>
            <a:ext cx="213242" cy="38760"/>
          </a:xfrm>
          <a:prstGeom prst="line">
            <a:avLst/>
          </a:prstGeom>
        </p:spPr>
        <p:style>
          <a:lnRef idx="2">
            <a:schemeClr val="accent1"/>
          </a:lnRef>
          <a:fillRef idx="0">
            <a:schemeClr val="accent1"/>
          </a:fillRef>
          <a:effectRef idx="1">
            <a:schemeClr val="accent1"/>
          </a:effectRef>
          <a:fontRef idx="minor">
            <a:schemeClr val="tx1"/>
          </a:fontRef>
        </p:style>
      </p:cxnSp>
      <p:cxnSp>
        <p:nvCxnSpPr>
          <p:cNvPr id="37" name="Straight Arrow Connector 36"/>
          <p:cNvCxnSpPr>
            <a:stCxn id="21" idx="2"/>
            <a:endCxn id="22" idx="3"/>
          </p:cNvCxnSpPr>
          <p:nvPr/>
        </p:nvCxnSpPr>
        <p:spPr>
          <a:xfrm flipH="1">
            <a:off x="4564173" y="3100469"/>
            <a:ext cx="431364" cy="7995"/>
          </a:xfrm>
          <a:prstGeom prst="straightConnector1">
            <a:avLst/>
          </a:prstGeom>
          <a:ln>
            <a:tailEnd type="arrow"/>
          </a:ln>
        </p:spPr>
        <p:style>
          <a:lnRef idx="2">
            <a:schemeClr val="accent3"/>
          </a:lnRef>
          <a:fillRef idx="0">
            <a:schemeClr val="accent3"/>
          </a:fillRef>
          <a:effectRef idx="1">
            <a:schemeClr val="accent3"/>
          </a:effectRef>
          <a:fontRef idx="minor">
            <a:schemeClr val="tx1"/>
          </a:fontRef>
        </p:style>
      </p:cxnSp>
      <p:cxnSp>
        <p:nvCxnSpPr>
          <p:cNvPr id="38" name="Elbow Connector 37"/>
          <p:cNvCxnSpPr>
            <a:stCxn id="24" idx="4"/>
            <a:endCxn id="25" idx="3"/>
          </p:cNvCxnSpPr>
          <p:nvPr/>
        </p:nvCxnSpPr>
        <p:spPr>
          <a:xfrm rot="5400000">
            <a:off x="4893002" y="3900976"/>
            <a:ext cx="652380" cy="1166487"/>
          </a:xfrm>
          <a:prstGeom prst="bentConnector2">
            <a:avLst/>
          </a:prstGeom>
          <a:ln>
            <a:tailEnd type="arrow"/>
          </a:ln>
        </p:spPr>
        <p:style>
          <a:lnRef idx="2">
            <a:schemeClr val="accent3"/>
          </a:lnRef>
          <a:fillRef idx="0">
            <a:schemeClr val="accent3"/>
          </a:fillRef>
          <a:effectRef idx="1">
            <a:schemeClr val="accent3"/>
          </a:effectRef>
          <a:fontRef idx="minor">
            <a:schemeClr val="tx1"/>
          </a:fontRef>
        </p:style>
      </p:cxnSp>
      <p:sp>
        <p:nvSpPr>
          <p:cNvPr id="39" name="TextBox 38"/>
          <p:cNvSpPr txBox="1"/>
          <p:nvPr/>
        </p:nvSpPr>
        <p:spPr>
          <a:xfrm>
            <a:off x="6874559" y="3947897"/>
            <a:ext cx="2269441" cy="646331"/>
          </a:xfrm>
          <a:prstGeom prst="rect">
            <a:avLst/>
          </a:prstGeom>
          <a:noFill/>
        </p:spPr>
        <p:txBody>
          <a:bodyPr wrap="square" rtlCol="0">
            <a:spAutoFit/>
          </a:bodyPr>
          <a:lstStyle/>
          <a:p>
            <a:r>
              <a:rPr lang="en-US" dirty="0" smtClean="0">
                <a:cs typeface="Century"/>
              </a:rPr>
              <a:t>Minimal Adequate Test Sample</a:t>
            </a:r>
            <a:endParaRPr lang="en-US" dirty="0">
              <a:cs typeface="Century"/>
            </a:endParaRPr>
          </a:p>
        </p:txBody>
      </p:sp>
      <p:cxnSp>
        <p:nvCxnSpPr>
          <p:cNvPr id="49" name="Straight Connector 48"/>
          <p:cNvCxnSpPr>
            <a:stCxn id="26" idx="2"/>
            <a:endCxn id="21" idx="7"/>
          </p:cNvCxnSpPr>
          <p:nvPr/>
        </p:nvCxnSpPr>
        <p:spPr>
          <a:xfrm flipH="1">
            <a:off x="6417670" y="2556688"/>
            <a:ext cx="6192" cy="357439"/>
          </a:xfrm>
          <a:prstGeom prst="line">
            <a:avLst/>
          </a:prstGeom>
        </p:spPr>
        <p:style>
          <a:lnRef idx="2">
            <a:schemeClr val="accent1"/>
          </a:lnRef>
          <a:fillRef idx="0">
            <a:schemeClr val="accent1"/>
          </a:fillRef>
          <a:effectRef idx="1">
            <a:schemeClr val="accent1"/>
          </a:effectRef>
          <a:fontRef idx="minor">
            <a:schemeClr val="tx1"/>
          </a:fontRef>
        </p:style>
      </p:cxnSp>
      <p:cxnSp>
        <p:nvCxnSpPr>
          <p:cNvPr id="50" name="Straight Connector 49"/>
          <p:cNvCxnSpPr>
            <a:stCxn id="24" idx="5"/>
            <a:endCxn id="27" idx="0"/>
          </p:cNvCxnSpPr>
          <p:nvPr/>
        </p:nvCxnSpPr>
        <p:spPr>
          <a:xfrm>
            <a:off x="6289387" y="4068479"/>
            <a:ext cx="0" cy="860968"/>
          </a:xfrm>
          <a:prstGeom prst="line">
            <a:avLst/>
          </a:prstGeom>
        </p:spPr>
        <p:style>
          <a:lnRef idx="2">
            <a:schemeClr val="accent1"/>
          </a:lnRef>
          <a:fillRef idx="0">
            <a:schemeClr val="accent1"/>
          </a:fillRef>
          <a:effectRef idx="1">
            <a:schemeClr val="accent1"/>
          </a:effectRef>
          <a:fontRef idx="minor">
            <a:schemeClr val="tx1"/>
          </a:fontRef>
        </p:style>
      </p:cxnSp>
      <p:sp>
        <p:nvSpPr>
          <p:cNvPr id="51" name="Rounded Rectangle 50"/>
          <p:cNvSpPr/>
          <p:nvPr/>
        </p:nvSpPr>
        <p:spPr>
          <a:xfrm>
            <a:off x="1537945" y="2637567"/>
            <a:ext cx="1321660" cy="614927"/>
          </a:xfrm>
          <a:prstGeom prst="round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r>
              <a:rPr lang="en-US" sz="1400" dirty="0" smtClean="0">
                <a:cs typeface="Century"/>
              </a:rPr>
              <a:t>NI Robotics Simulator</a:t>
            </a:r>
          </a:p>
        </p:txBody>
      </p:sp>
      <p:cxnSp>
        <p:nvCxnSpPr>
          <p:cNvPr id="52" name="Straight Connector 51"/>
          <p:cNvCxnSpPr>
            <a:stCxn id="51" idx="3"/>
            <a:endCxn id="22" idx="1"/>
          </p:cNvCxnSpPr>
          <p:nvPr/>
        </p:nvCxnSpPr>
        <p:spPr>
          <a:xfrm>
            <a:off x="2859605" y="2945031"/>
            <a:ext cx="333500" cy="163433"/>
          </a:xfrm>
          <a:prstGeom prst="line">
            <a:avLst/>
          </a:prstGeom>
        </p:spPr>
        <p:style>
          <a:lnRef idx="2">
            <a:schemeClr val="accent5"/>
          </a:lnRef>
          <a:fillRef idx="0">
            <a:schemeClr val="accent5"/>
          </a:fillRef>
          <a:effectRef idx="1">
            <a:schemeClr val="accent5"/>
          </a:effectRef>
          <a:fontRef idx="minor">
            <a:schemeClr val="tx1"/>
          </a:fontRef>
        </p:style>
      </p:cxnSp>
    </p:spTree>
    <p:extLst>
      <p:ext uri="{BB962C8B-B14F-4D97-AF65-F5344CB8AC3E}">
        <p14:creationId xmlns:p14="http://schemas.microsoft.com/office/powerpoint/2010/main" val="248317260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9"/>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0"/>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9"/>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1"/>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4"/>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6"/>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7"/>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51"/>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52"/>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2"/>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37"/>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31"/>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23"/>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35"/>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30"/>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36"/>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32"/>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33"/>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25"/>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28"/>
                                        </p:tgtEl>
                                        <p:attrNameLst>
                                          <p:attrName>style.visibility</p:attrName>
                                        </p:attrNameLst>
                                      </p:cBhvr>
                                      <p:to>
                                        <p:strVal val="visible"/>
                                      </p:to>
                                    </p:set>
                                  </p:childTnLst>
                                </p:cTn>
                              </p:par>
                              <p:par>
                                <p:cTn id="65" presetID="1" presetClass="entr" presetSubtype="0" fill="hold" nodeType="withEffect">
                                  <p:stCondLst>
                                    <p:cond delay="0"/>
                                  </p:stCondLst>
                                  <p:childTnLst>
                                    <p:set>
                                      <p:cBhvr>
                                        <p:cTn id="66" dur="1" fill="hold">
                                          <p:stCondLst>
                                            <p:cond delay="0"/>
                                          </p:stCondLst>
                                        </p:cTn>
                                        <p:tgtEl>
                                          <p:spTgt spid="34"/>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29"/>
                                        </p:tgtEl>
                                        <p:attrNameLst>
                                          <p:attrName>style.visibility</p:attrName>
                                        </p:attrNameLst>
                                      </p:cBhvr>
                                      <p:to>
                                        <p:strVal val="visible"/>
                                      </p:to>
                                    </p:set>
                                  </p:childTnLst>
                                </p:cTn>
                              </p:par>
                              <p:par>
                                <p:cTn id="69" presetID="1" presetClass="entr" presetSubtype="0" fill="hold" nodeType="withEffect">
                                  <p:stCondLst>
                                    <p:cond delay="0"/>
                                  </p:stCondLst>
                                  <p:childTnLst>
                                    <p:set>
                                      <p:cBhvr>
                                        <p:cTn id="70" dur="1" fill="hold">
                                          <p:stCondLst>
                                            <p:cond delay="0"/>
                                          </p:stCondLst>
                                        </p:cTn>
                                        <p:tgtEl>
                                          <p:spTgt spid="3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animBg="1"/>
      <p:bldP spid="41" grpId="0" animBg="1"/>
      <p:bldP spid="42" grpId="0" animBg="1"/>
      <p:bldP spid="43"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5" grpId="0" animBg="1"/>
      <p:bldP spid="39" grpId="0"/>
      <p:bldP spid="51"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Evaluation</a:t>
            </a:r>
            <a:endParaRPr lang="en-US" dirty="0"/>
          </a:p>
        </p:txBody>
      </p:sp>
      <p:sp>
        <p:nvSpPr>
          <p:cNvPr id="3" name="Content Placeholder 2"/>
          <p:cNvSpPr>
            <a:spLocks noGrp="1"/>
          </p:cNvSpPr>
          <p:nvPr>
            <p:ph idx="1"/>
          </p:nvPr>
        </p:nvSpPr>
        <p:spPr>
          <a:xfrm>
            <a:off x="457200" y="1647636"/>
            <a:ext cx="8229600" cy="4922250"/>
          </a:xfrm>
        </p:spPr>
        <p:txBody>
          <a:bodyPr>
            <a:normAutofit/>
          </a:bodyPr>
          <a:lstStyle/>
          <a:p>
            <a:r>
              <a:rPr lang="en-US" dirty="0" smtClean="0"/>
              <a:t>Evaluated using ~</a:t>
            </a:r>
            <a:r>
              <a:rPr lang="en-US" dirty="0" smtClean="0">
                <a:latin typeface="Cambria"/>
                <a:cs typeface="Cambria"/>
              </a:rPr>
              <a:t>2000</a:t>
            </a:r>
            <a:r>
              <a:rPr lang="en-US" dirty="0" smtClean="0"/>
              <a:t> student solutions from an on-campus offering of the EECS </a:t>
            </a:r>
            <a:r>
              <a:rPr lang="en-US" dirty="0" smtClean="0">
                <a:latin typeface="Cambria"/>
                <a:cs typeface="Cambria"/>
              </a:rPr>
              <a:t>149</a:t>
            </a:r>
            <a:r>
              <a:rPr lang="en-US" dirty="0" smtClean="0"/>
              <a:t>.</a:t>
            </a:r>
          </a:p>
          <a:p>
            <a:r>
              <a:rPr lang="en-US" dirty="0"/>
              <a:t>D</a:t>
            </a:r>
            <a:r>
              <a:rPr lang="en-US" dirty="0" smtClean="0"/>
              <a:t>evised a </a:t>
            </a:r>
            <a:r>
              <a:rPr lang="en-US" dirty="0" smtClean="0">
                <a:solidFill>
                  <a:srgbClr val="0000FF"/>
                </a:solidFill>
              </a:rPr>
              <a:t>library of faults </a:t>
            </a:r>
            <a:r>
              <a:rPr lang="en-US" dirty="0" smtClean="0"/>
              <a:t>and their respective parameterized environments and STL formulae.</a:t>
            </a:r>
          </a:p>
          <a:p>
            <a:pPr lvl="1"/>
            <a:r>
              <a:rPr lang="en-US" dirty="0" smtClean="0">
                <a:solidFill>
                  <a:srgbClr val="0000FF"/>
                </a:solidFill>
                <a:latin typeface="Cambria"/>
                <a:cs typeface="Cambria"/>
              </a:rPr>
              <a:t>3</a:t>
            </a:r>
            <a:r>
              <a:rPr lang="en-US" dirty="0" smtClean="0">
                <a:solidFill>
                  <a:srgbClr val="0000FF"/>
                </a:solidFill>
              </a:rPr>
              <a:t> goal properties and </a:t>
            </a:r>
            <a:r>
              <a:rPr lang="en-US" dirty="0" smtClean="0">
                <a:solidFill>
                  <a:srgbClr val="0000FF"/>
                </a:solidFill>
                <a:latin typeface="Cambria"/>
                <a:cs typeface="Cambria"/>
              </a:rPr>
              <a:t>5</a:t>
            </a:r>
            <a:r>
              <a:rPr lang="en-US" dirty="0" smtClean="0">
                <a:solidFill>
                  <a:srgbClr val="0000FF"/>
                </a:solidFill>
              </a:rPr>
              <a:t> specific kinds of faults</a:t>
            </a:r>
          </a:p>
          <a:p>
            <a:r>
              <a:rPr lang="en-US" dirty="0" smtClean="0"/>
              <a:t>Manually labeled all solutions for each fault in the library as a positive or negative example.</a:t>
            </a:r>
          </a:p>
          <a:p>
            <a:r>
              <a:rPr lang="en-US" dirty="0" smtClean="0"/>
              <a:t>Two important evaluation criteria: </a:t>
            </a:r>
            <a:r>
              <a:rPr lang="en-US" i="1" dirty="0" smtClean="0"/>
              <a:t>Accuracy</a:t>
            </a:r>
            <a:r>
              <a:rPr lang="en-US" dirty="0" smtClean="0"/>
              <a:t> and </a:t>
            </a:r>
            <a:r>
              <a:rPr lang="en-US" i="1" dirty="0" smtClean="0"/>
              <a:t>Efficiency</a:t>
            </a:r>
          </a:p>
        </p:txBody>
      </p:sp>
      <p:sp>
        <p:nvSpPr>
          <p:cNvPr id="4" name="Slide Number Placeholder 3"/>
          <p:cNvSpPr>
            <a:spLocks noGrp="1"/>
          </p:cNvSpPr>
          <p:nvPr>
            <p:ph type="sldNum" sz="quarter" idx="12"/>
          </p:nvPr>
        </p:nvSpPr>
        <p:spPr/>
        <p:txBody>
          <a:bodyPr/>
          <a:lstStyle/>
          <a:p>
            <a:fld id="{DF3EE5D0-F792-5040-8CBB-53BBA783D261}" type="slidenum">
              <a:rPr lang="en-US" smtClean="0"/>
              <a:t>24</a:t>
            </a:fld>
            <a:endParaRPr lang="en-US"/>
          </a:p>
        </p:txBody>
      </p:sp>
    </p:spTree>
    <p:extLst>
      <p:ext uri="{BB962C8B-B14F-4D97-AF65-F5344CB8AC3E}">
        <p14:creationId xmlns:p14="http://schemas.microsoft.com/office/powerpoint/2010/main" val="138239862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Evaluation: Accuracy</a:t>
            </a:r>
            <a:endParaRPr lang="en-US" dirty="0"/>
          </a:p>
        </p:txBody>
      </p:sp>
      <p:sp>
        <p:nvSpPr>
          <p:cNvPr id="4" name="Slide Number Placeholder 3"/>
          <p:cNvSpPr>
            <a:spLocks noGrp="1"/>
          </p:cNvSpPr>
          <p:nvPr>
            <p:ph type="sldNum" sz="quarter" idx="12"/>
          </p:nvPr>
        </p:nvSpPr>
        <p:spPr/>
        <p:txBody>
          <a:bodyPr/>
          <a:lstStyle/>
          <a:p>
            <a:fld id="{DF3EE5D0-F792-5040-8CBB-53BBA783D261}" type="slidenum">
              <a:rPr lang="en-US" smtClean="0"/>
              <a:t>25</a:t>
            </a:fld>
            <a:endParaRPr lang="en-US"/>
          </a:p>
        </p:txBody>
      </p:sp>
      <p:graphicFrame>
        <p:nvGraphicFramePr>
          <p:cNvPr id="6" name="Table 5"/>
          <p:cNvGraphicFramePr>
            <a:graphicFrameLocks noGrp="1"/>
          </p:cNvGraphicFramePr>
          <p:nvPr>
            <p:extLst>
              <p:ext uri="{D42A27DB-BD31-4B8C-83A1-F6EECF244321}">
                <p14:modId xmlns:p14="http://schemas.microsoft.com/office/powerpoint/2010/main" val="3973538533"/>
              </p:ext>
            </p:extLst>
          </p:nvPr>
        </p:nvGraphicFramePr>
        <p:xfrm>
          <a:off x="592327" y="2500828"/>
          <a:ext cx="5103669" cy="3337560"/>
        </p:xfrm>
        <a:graphic>
          <a:graphicData uri="http://schemas.openxmlformats.org/drawingml/2006/table">
            <a:tbl>
              <a:tblPr firstRow="1" bandRow="1">
                <a:tableStyleId>{5C22544A-7EE6-4342-B048-85BDC9FD1C3A}</a:tableStyleId>
              </a:tblPr>
              <a:tblGrid>
                <a:gridCol w="1717112"/>
                <a:gridCol w="721288"/>
                <a:gridCol w="901437"/>
                <a:gridCol w="858399"/>
                <a:gridCol w="905433"/>
              </a:tblGrid>
              <a:tr h="370840">
                <a:tc>
                  <a:txBody>
                    <a:bodyPr/>
                    <a:lstStyle/>
                    <a:p>
                      <a:r>
                        <a:rPr lang="en-US" dirty="0" smtClean="0">
                          <a:latin typeface="Cambria"/>
                          <a:cs typeface="Cambria"/>
                        </a:rPr>
                        <a:t>Test Bench</a:t>
                      </a:r>
                      <a:endParaRPr lang="en-US" dirty="0">
                        <a:latin typeface="Cambria"/>
                        <a:cs typeface="Cambria"/>
                      </a:endParaRPr>
                    </a:p>
                  </a:txBody>
                  <a:tcPr/>
                </a:tc>
                <a:tc>
                  <a:txBody>
                    <a:bodyPr/>
                    <a:lstStyle/>
                    <a:p>
                      <a:r>
                        <a:rPr lang="en-US" dirty="0" smtClean="0">
                          <a:latin typeface="Cambria"/>
                          <a:cs typeface="Cambria"/>
                        </a:rPr>
                        <a:t>N+</a:t>
                      </a:r>
                      <a:endParaRPr lang="en-US" dirty="0">
                        <a:latin typeface="Cambria"/>
                        <a:cs typeface="Cambria"/>
                      </a:endParaRPr>
                    </a:p>
                  </a:txBody>
                  <a:tcPr/>
                </a:tc>
                <a:tc>
                  <a:txBody>
                    <a:bodyPr/>
                    <a:lstStyle/>
                    <a:p>
                      <a:r>
                        <a:rPr lang="en-US" dirty="0" smtClean="0">
                          <a:latin typeface="Cambria"/>
                          <a:cs typeface="Cambria"/>
                        </a:rPr>
                        <a:t>N++</a:t>
                      </a:r>
                      <a:endParaRPr lang="en-US" dirty="0">
                        <a:latin typeface="Cambria"/>
                        <a:cs typeface="Cambria"/>
                      </a:endParaRPr>
                    </a:p>
                  </a:txBody>
                  <a:tcPr/>
                </a:tc>
                <a:tc>
                  <a:txBody>
                    <a:bodyPr/>
                    <a:lstStyle/>
                    <a:p>
                      <a:r>
                        <a:rPr lang="en-US" dirty="0" smtClean="0">
                          <a:latin typeface="Cambria"/>
                          <a:cs typeface="Cambria"/>
                        </a:rPr>
                        <a:t>N-</a:t>
                      </a:r>
                      <a:endParaRPr lang="en-US" dirty="0">
                        <a:latin typeface="Cambria"/>
                        <a:cs typeface="Cambria"/>
                      </a:endParaRPr>
                    </a:p>
                  </a:txBody>
                  <a:tcPr/>
                </a:tc>
                <a:tc>
                  <a:txBody>
                    <a:bodyPr/>
                    <a:lstStyle/>
                    <a:p>
                      <a:r>
                        <a:rPr lang="en-US" dirty="0" smtClean="0">
                          <a:latin typeface="Cambria"/>
                          <a:cs typeface="Cambria"/>
                        </a:rPr>
                        <a:t>N--</a:t>
                      </a:r>
                      <a:endParaRPr lang="en-US" dirty="0">
                        <a:latin typeface="Cambria"/>
                        <a:cs typeface="Cambria"/>
                      </a:endParaRPr>
                    </a:p>
                  </a:txBody>
                  <a:tcPr/>
                </a:tc>
              </a:tr>
              <a:tr h="370840">
                <a:tc>
                  <a:txBody>
                    <a:bodyPr/>
                    <a:lstStyle/>
                    <a:p>
                      <a:r>
                        <a:rPr lang="en-US" dirty="0" err="1" smtClean="0">
                          <a:latin typeface="Cambria"/>
                          <a:cs typeface="Cambria"/>
                        </a:rPr>
                        <a:t>avoid_front</a:t>
                      </a:r>
                      <a:endParaRPr lang="en-US" dirty="0">
                        <a:latin typeface="Cambria"/>
                        <a:cs typeface="Cambria"/>
                      </a:endParaRPr>
                    </a:p>
                  </a:txBody>
                  <a:tcPr/>
                </a:tc>
                <a:tc>
                  <a:txBody>
                    <a:bodyPr/>
                    <a:lstStyle/>
                    <a:p>
                      <a:r>
                        <a:rPr lang="en-US" dirty="0" smtClean="0">
                          <a:latin typeface="Cambria"/>
                          <a:cs typeface="Cambria"/>
                        </a:rPr>
                        <a:t>74</a:t>
                      </a:r>
                      <a:endParaRPr lang="en-US" dirty="0">
                        <a:latin typeface="Cambria"/>
                        <a:cs typeface="Cambria"/>
                      </a:endParaRPr>
                    </a:p>
                  </a:txBody>
                  <a:tcPr/>
                </a:tc>
                <a:tc>
                  <a:txBody>
                    <a:bodyPr/>
                    <a:lstStyle/>
                    <a:p>
                      <a:r>
                        <a:rPr lang="en-US" dirty="0" smtClean="0">
                          <a:latin typeface="Cambria"/>
                          <a:cs typeface="Cambria"/>
                        </a:rPr>
                        <a:t>74</a:t>
                      </a:r>
                      <a:endParaRPr lang="en-US" dirty="0">
                        <a:latin typeface="Cambria"/>
                        <a:cs typeface="Cambria"/>
                      </a:endParaRPr>
                    </a:p>
                  </a:txBody>
                  <a:tcPr/>
                </a:tc>
                <a:tc>
                  <a:txBody>
                    <a:bodyPr/>
                    <a:lstStyle/>
                    <a:p>
                      <a:r>
                        <a:rPr lang="en-US" dirty="0" smtClean="0">
                          <a:latin typeface="Cambria"/>
                          <a:cs typeface="Cambria"/>
                        </a:rPr>
                        <a:t>27</a:t>
                      </a:r>
                      <a:endParaRPr lang="en-US" dirty="0">
                        <a:latin typeface="Cambria"/>
                        <a:cs typeface="Cambria"/>
                      </a:endParaRPr>
                    </a:p>
                  </a:txBody>
                  <a:tcPr/>
                </a:tc>
                <a:tc>
                  <a:txBody>
                    <a:bodyPr/>
                    <a:lstStyle/>
                    <a:p>
                      <a:r>
                        <a:rPr lang="en-US" dirty="0" smtClean="0">
                          <a:latin typeface="Cambria"/>
                          <a:cs typeface="Cambria"/>
                        </a:rPr>
                        <a:t>27</a:t>
                      </a:r>
                      <a:endParaRPr lang="en-US" dirty="0">
                        <a:latin typeface="Cambria"/>
                        <a:cs typeface="Cambria"/>
                      </a:endParaRPr>
                    </a:p>
                  </a:txBody>
                  <a:tcPr/>
                </a:tc>
              </a:tr>
              <a:tr h="370840">
                <a:tc>
                  <a:txBody>
                    <a:bodyPr/>
                    <a:lstStyle/>
                    <a:p>
                      <a:r>
                        <a:rPr lang="en-US" dirty="0" err="1" smtClean="0">
                          <a:latin typeface="Cambria"/>
                          <a:cs typeface="Cambria"/>
                        </a:rPr>
                        <a:t>avoid_left</a:t>
                      </a:r>
                      <a:endParaRPr lang="en-US" dirty="0">
                        <a:latin typeface="Cambria"/>
                        <a:cs typeface="Cambria"/>
                      </a:endParaRPr>
                    </a:p>
                  </a:txBody>
                  <a:tcPr/>
                </a:tc>
                <a:tc>
                  <a:txBody>
                    <a:bodyPr/>
                    <a:lstStyle/>
                    <a:p>
                      <a:r>
                        <a:rPr lang="en-US" dirty="0" smtClean="0">
                          <a:latin typeface="Cambria"/>
                          <a:cs typeface="Cambria"/>
                        </a:rPr>
                        <a:t>78</a:t>
                      </a:r>
                      <a:endParaRPr lang="en-US" dirty="0">
                        <a:latin typeface="Cambria"/>
                        <a:cs typeface="Cambria"/>
                      </a:endParaRPr>
                    </a:p>
                  </a:txBody>
                  <a:tcPr/>
                </a:tc>
                <a:tc>
                  <a:txBody>
                    <a:bodyPr/>
                    <a:lstStyle/>
                    <a:p>
                      <a:r>
                        <a:rPr lang="en-US" dirty="0" smtClean="0">
                          <a:latin typeface="Cambria"/>
                          <a:cs typeface="Cambria"/>
                        </a:rPr>
                        <a:t>78</a:t>
                      </a:r>
                      <a:endParaRPr lang="en-US" dirty="0">
                        <a:latin typeface="Cambria"/>
                        <a:cs typeface="Cambria"/>
                      </a:endParaRPr>
                    </a:p>
                  </a:txBody>
                  <a:tcPr/>
                </a:tc>
                <a:tc>
                  <a:txBody>
                    <a:bodyPr/>
                    <a:lstStyle/>
                    <a:p>
                      <a:r>
                        <a:rPr lang="en-US" dirty="0" smtClean="0">
                          <a:latin typeface="Cambria"/>
                          <a:cs typeface="Cambria"/>
                        </a:rPr>
                        <a:t>23</a:t>
                      </a:r>
                      <a:endParaRPr lang="en-US" dirty="0">
                        <a:latin typeface="Cambria"/>
                        <a:cs typeface="Cambria"/>
                      </a:endParaRPr>
                    </a:p>
                  </a:txBody>
                  <a:tcPr/>
                </a:tc>
                <a:tc>
                  <a:txBody>
                    <a:bodyPr/>
                    <a:lstStyle/>
                    <a:p>
                      <a:r>
                        <a:rPr lang="en-US" dirty="0" smtClean="0">
                          <a:latin typeface="Cambria"/>
                          <a:cs typeface="Cambria"/>
                        </a:rPr>
                        <a:t>23</a:t>
                      </a:r>
                      <a:endParaRPr lang="en-US" dirty="0">
                        <a:latin typeface="Cambria"/>
                        <a:cs typeface="Cambria"/>
                      </a:endParaRPr>
                    </a:p>
                  </a:txBody>
                  <a:tcPr/>
                </a:tc>
              </a:tr>
              <a:tr h="370840">
                <a:tc>
                  <a:txBody>
                    <a:bodyPr/>
                    <a:lstStyle/>
                    <a:p>
                      <a:r>
                        <a:rPr lang="en-US" dirty="0" err="1" smtClean="0">
                          <a:latin typeface="Cambria"/>
                          <a:cs typeface="Cambria"/>
                        </a:rPr>
                        <a:t>avoid_right</a:t>
                      </a:r>
                      <a:endParaRPr lang="en-US" dirty="0">
                        <a:latin typeface="Cambria"/>
                        <a:cs typeface="Cambria"/>
                      </a:endParaRPr>
                    </a:p>
                  </a:txBody>
                  <a:tcPr/>
                </a:tc>
                <a:tc>
                  <a:txBody>
                    <a:bodyPr/>
                    <a:lstStyle/>
                    <a:p>
                      <a:r>
                        <a:rPr lang="en-US" dirty="0" smtClean="0">
                          <a:latin typeface="Cambria"/>
                          <a:cs typeface="Cambria"/>
                        </a:rPr>
                        <a:t>82</a:t>
                      </a:r>
                      <a:endParaRPr lang="en-US" dirty="0">
                        <a:latin typeface="Cambria"/>
                        <a:cs typeface="Cambria"/>
                      </a:endParaRPr>
                    </a:p>
                  </a:txBody>
                  <a:tcPr/>
                </a:tc>
                <a:tc>
                  <a:txBody>
                    <a:bodyPr/>
                    <a:lstStyle/>
                    <a:p>
                      <a:r>
                        <a:rPr lang="en-US" dirty="0" smtClean="0">
                          <a:latin typeface="Cambria"/>
                          <a:cs typeface="Cambria"/>
                        </a:rPr>
                        <a:t>82</a:t>
                      </a:r>
                      <a:endParaRPr lang="en-US" dirty="0">
                        <a:latin typeface="Cambria"/>
                        <a:cs typeface="Cambria"/>
                      </a:endParaRPr>
                    </a:p>
                  </a:txBody>
                  <a:tcPr/>
                </a:tc>
                <a:tc>
                  <a:txBody>
                    <a:bodyPr/>
                    <a:lstStyle/>
                    <a:p>
                      <a:r>
                        <a:rPr lang="en-US" dirty="0" smtClean="0">
                          <a:latin typeface="Cambria"/>
                          <a:cs typeface="Cambria"/>
                        </a:rPr>
                        <a:t>19</a:t>
                      </a:r>
                      <a:endParaRPr lang="en-US" dirty="0">
                        <a:latin typeface="Cambria"/>
                        <a:cs typeface="Cambria"/>
                      </a:endParaRPr>
                    </a:p>
                  </a:txBody>
                  <a:tcPr/>
                </a:tc>
                <a:tc>
                  <a:txBody>
                    <a:bodyPr/>
                    <a:lstStyle/>
                    <a:p>
                      <a:r>
                        <a:rPr lang="en-US" dirty="0" smtClean="0">
                          <a:latin typeface="Cambria"/>
                          <a:cs typeface="Cambria"/>
                        </a:rPr>
                        <a:t>19</a:t>
                      </a:r>
                      <a:endParaRPr lang="en-US" dirty="0">
                        <a:latin typeface="Cambria"/>
                        <a:cs typeface="Cambria"/>
                      </a:endParaRPr>
                    </a:p>
                  </a:txBody>
                  <a:tcPr/>
                </a:tc>
              </a:tr>
              <a:tr h="370840">
                <a:tc>
                  <a:txBody>
                    <a:bodyPr/>
                    <a:lstStyle/>
                    <a:p>
                      <a:r>
                        <a:rPr lang="en-US" dirty="0" smtClean="0">
                          <a:latin typeface="Cambria"/>
                          <a:cs typeface="Cambria"/>
                        </a:rPr>
                        <a:t>circle</a:t>
                      </a:r>
                      <a:endParaRPr lang="en-US" dirty="0">
                        <a:latin typeface="Cambria"/>
                        <a:cs typeface="Cambria"/>
                      </a:endParaRPr>
                    </a:p>
                  </a:txBody>
                  <a:tcPr/>
                </a:tc>
                <a:tc>
                  <a:txBody>
                    <a:bodyPr/>
                    <a:lstStyle/>
                    <a:p>
                      <a:r>
                        <a:rPr lang="en-US" dirty="0" smtClean="0">
                          <a:latin typeface="Cambria"/>
                          <a:cs typeface="Cambria"/>
                        </a:rPr>
                        <a:t>2</a:t>
                      </a:r>
                      <a:endParaRPr lang="en-US" dirty="0">
                        <a:latin typeface="Cambria"/>
                        <a:cs typeface="Cambria"/>
                      </a:endParaRPr>
                    </a:p>
                  </a:txBody>
                  <a:tcPr/>
                </a:tc>
                <a:tc>
                  <a:txBody>
                    <a:bodyPr/>
                    <a:lstStyle/>
                    <a:p>
                      <a:r>
                        <a:rPr lang="en-US" dirty="0" smtClean="0">
                          <a:latin typeface="Cambria"/>
                          <a:cs typeface="Cambria"/>
                        </a:rPr>
                        <a:t>2</a:t>
                      </a:r>
                      <a:endParaRPr lang="en-US" dirty="0">
                        <a:latin typeface="Cambria"/>
                        <a:cs typeface="Cambria"/>
                      </a:endParaRPr>
                    </a:p>
                  </a:txBody>
                  <a:tcPr/>
                </a:tc>
                <a:tc>
                  <a:txBody>
                    <a:bodyPr/>
                    <a:lstStyle/>
                    <a:p>
                      <a:r>
                        <a:rPr lang="en-US" dirty="0" smtClean="0">
                          <a:latin typeface="Cambria"/>
                          <a:cs typeface="Cambria"/>
                        </a:rPr>
                        <a:t>99</a:t>
                      </a:r>
                      <a:endParaRPr lang="en-US" dirty="0">
                        <a:latin typeface="Cambria"/>
                        <a:cs typeface="Cambria"/>
                      </a:endParaRPr>
                    </a:p>
                  </a:txBody>
                  <a:tcPr/>
                </a:tc>
                <a:tc>
                  <a:txBody>
                    <a:bodyPr/>
                    <a:lstStyle/>
                    <a:p>
                      <a:r>
                        <a:rPr lang="en-US" dirty="0" smtClean="0">
                          <a:latin typeface="Cambria"/>
                          <a:cs typeface="Cambria"/>
                        </a:rPr>
                        <a:t>99</a:t>
                      </a:r>
                      <a:endParaRPr lang="en-US" dirty="0">
                        <a:latin typeface="Cambria"/>
                        <a:cs typeface="Cambria"/>
                      </a:endParaRPr>
                    </a:p>
                  </a:txBody>
                  <a:tcPr/>
                </a:tc>
              </a:tr>
              <a:tr h="370840">
                <a:tc>
                  <a:txBody>
                    <a:bodyPr/>
                    <a:lstStyle/>
                    <a:p>
                      <a:r>
                        <a:rPr lang="en-US" dirty="0" smtClean="0">
                          <a:latin typeface="Cambria"/>
                          <a:cs typeface="Cambria"/>
                        </a:rPr>
                        <a:t>hill_climb_1</a:t>
                      </a:r>
                      <a:endParaRPr lang="en-US" dirty="0">
                        <a:latin typeface="Cambria"/>
                        <a:cs typeface="Cambria"/>
                      </a:endParaRPr>
                    </a:p>
                  </a:txBody>
                  <a:tcPr/>
                </a:tc>
                <a:tc>
                  <a:txBody>
                    <a:bodyPr/>
                    <a:lstStyle/>
                    <a:p>
                      <a:r>
                        <a:rPr lang="en-US" dirty="0" smtClean="0">
                          <a:latin typeface="Cambria"/>
                          <a:cs typeface="Cambria"/>
                        </a:rPr>
                        <a:t>49</a:t>
                      </a:r>
                      <a:endParaRPr lang="en-US" dirty="0">
                        <a:latin typeface="Cambria"/>
                        <a:cs typeface="Cambria"/>
                      </a:endParaRPr>
                    </a:p>
                  </a:txBody>
                  <a:tcPr/>
                </a:tc>
                <a:tc>
                  <a:txBody>
                    <a:bodyPr/>
                    <a:lstStyle/>
                    <a:p>
                      <a:r>
                        <a:rPr lang="en-US" dirty="0" smtClean="0">
                          <a:latin typeface="Cambria"/>
                          <a:cs typeface="Cambria"/>
                        </a:rPr>
                        <a:t>36</a:t>
                      </a:r>
                      <a:endParaRPr lang="en-US" dirty="0">
                        <a:latin typeface="Cambria"/>
                        <a:cs typeface="Cambria"/>
                      </a:endParaRPr>
                    </a:p>
                  </a:txBody>
                  <a:tcPr/>
                </a:tc>
                <a:tc>
                  <a:txBody>
                    <a:bodyPr/>
                    <a:lstStyle/>
                    <a:p>
                      <a:r>
                        <a:rPr lang="en-US" dirty="0" smtClean="0">
                          <a:latin typeface="Cambria"/>
                          <a:cs typeface="Cambria"/>
                        </a:rPr>
                        <a:t>345</a:t>
                      </a:r>
                      <a:endParaRPr lang="en-US" dirty="0">
                        <a:latin typeface="Cambria"/>
                        <a:cs typeface="Cambria"/>
                      </a:endParaRPr>
                    </a:p>
                  </a:txBody>
                  <a:tcPr/>
                </a:tc>
                <a:tc>
                  <a:txBody>
                    <a:bodyPr/>
                    <a:lstStyle/>
                    <a:p>
                      <a:r>
                        <a:rPr lang="en-US" dirty="0" smtClean="0">
                          <a:latin typeface="Cambria"/>
                          <a:cs typeface="Cambria"/>
                        </a:rPr>
                        <a:t>345</a:t>
                      </a:r>
                      <a:endParaRPr lang="en-US" dirty="0">
                        <a:latin typeface="Cambria"/>
                        <a:cs typeface="Cambria"/>
                      </a:endParaRPr>
                    </a:p>
                  </a:txBody>
                  <a:tcPr/>
                </a:tc>
              </a:tr>
              <a:tr h="370840">
                <a:tc>
                  <a:txBody>
                    <a:bodyPr/>
                    <a:lstStyle/>
                    <a:p>
                      <a:r>
                        <a:rPr lang="en-US" dirty="0" smtClean="0">
                          <a:latin typeface="Cambria"/>
                          <a:cs typeface="Cambria"/>
                        </a:rPr>
                        <a:t>hill_climb_2</a:t>
                      </a:r>
                      <a:endParaRPr lang="en-US" dirty="0">
                        <a:latin typeface="Cambria"/>
                        <a:cs typeface="Cambria"/>
                      </a:endParaRPr>
                    </a:p>
                  </a:txBody>
                  <a:tcPr/>
                </a:tc>
                <a:tc>
                  <a:txBody>
                    <a:bodyPr/>
                    <a:lstStyle/>
                    <a:p>
                      <a:r>
                        <a:rPr lang="en-US" dirty="0" smtClean="0">
                          <a:latin typeface="Cambria"/>
                          <a:cs typeface="Cambria"/>
                        </a:rPr>
                        <a:t>35</a:t>
                      </a:r>
                      <a:endParaRPr lang="en-US" dirty="0">
                        <a:latin typeface="Cambria"/>
                        <a:cs typeface="Cambria"/>
                      </a:endParaRPr>
                    </a:p>
                  </a:txBody>
                  <a:tcPr/>
                </a:tc>
                <a:tc>
                  <a:txBody>
                    <a:bodyPr/>
                    <a:lstStyle/>
                    <a:p>
                      <a:r>
                        <a:rPr lang="en-US" dirty="0" smtClean="0">
                          <a:latin typeface="Cambria"/>
                          <a:cs typeface="Cambria"/>
                        </a:rPr>
                        <a:t>32</a:t>
                      </a:r>
                      <a:endParaRPr lang="en-US" dirty="0">
                        <a:latin typeface="Cambria"/>
                        <a:cs typeface="Cambria"/>
                      </a:endParaRPr>
                    </a:p>
                  </a:txBody>
                  <a:tcPr/>
                </a:tc>
                <a:tc>
                  <a:txBody>
                    <a:bodyPr/>
                    <a:lstStyle/>
                    <a:p>
                      <a:r>
                        <a:rPr lang="en-US" dirty="0" smtClean="0">
                          <a:latin typeface="Cambria"/>
                          <a:cs typeface="Cambria"/>
                        </a:rPr>
                        <a:t>359</a:t>
                      </a:r>
                      <a:endParaRPr lang="en-US" dirty="0">
                        <a:latin typeface="Cambria"/>
                        <a:cs typeface="Cambria"/>
                      </a:endParaRPr>
                    </a:p>
                  </a:txBody>
                  <a:tcPr/>
                </a:tc>
                <a:tc>
                  <a:txBody>
                    <a:bodyPr/>
                    <a:lstStyle/>
                    <a:p>
                      <a:r>
                        <a:rPr lang="en-US" dirty="0" smtClean="0">
                          <a:latin typeface="Cambria"/>
                          <a:cs typeface="Cambria"/>
                        </a:rPr>
                        <a:t>359</a:t>
                      </a:r>
                      <a:endParaRPr lang="en-US" dirty="0">
                        <a:latin typeface="Cambria"/>
                        <a:cs typeface="Cambria"/>
                      </a:endParaRPr>
                    </a:p>
                  </a:txBody>
                  <a:tcPr/>
                </a:tc>
              </a:tr>
              <a:tr h="370840">
                <a:tc>
                  <a:txBody>
                    <a:bodyPr/>
                    <a:lstStyle/>
                    <a:p>
                      <a:r>
                        <a:rPr lang="en-US" dirty="0" err="1" smtClean="0">
                          <a:latin typeface="Cambria"/>
                          <a:cs typeface="Cambria"/>
                        </a:rPr>
                        <a:t>what_hill</a:t>
                      </a:r>
                      <a:endParaRPr lang="en-US" dirty="0">
                        <a:latin typeface="Cambria"/>
                        <a:cs typeface="Cambria"/>
                      </a:endParaRPr>
                    </a:p>
                  </a:txBody>
                  <a:tcPr/>
                </a:tc>
                <a:tc>
                  <a:txBody>
                    <a:bodyPr/>
                    <a:lstStyle/>
                    <a:p>
                      <a:r>
                        <a:rPr lang="en-US" dirty="0" smtClean="0">
                          <a:latin typeface="Cambria"/>
                          <a:cs typeface="Cambria"/>
                        </a:rPr>
                        <a:t>220</a:t>
                      </a:r>
                      <a:endParaRPr lang="en-US" dirty="0">
                        <a:latin typeface="Cambria"/>
                        <a:cs typeface="Cambria"/>
                      </a:endParaRPr>
                    </a:p>
                  </a:txBody>
                  <a:tcPr/>
                </a:tc>
                <a:tc>
                  <a:txBody>
                    <a:bodyPr/>
                    <a:lstStyle/>
                    <a:p>
                      <a:r>
                        <a:rPr lang="en-US" dirty="0" smtClean="0">
                          <a:latin typeface="Cambria"/>
                          <a:cs typeface="Cambria"/>
                        </a:rPr>
                        <a:t>216</a:t>
                      </a:r>
                      <a:endParaRPr lang="en-US" dirty="0">
                        <a:latin typeface="Cambria"/>
                        <a:cs typeface="Cambria"/>
                      </a:endParaRPr>
                    </a:p>
                  </a:txBody>
                  <a:tcPr/>
                </a:tc>
                <a:tc>
                  <a:txBody>
                    <a:bodyPr/>
                    <a:lstStyle/>
                    <a:p>
                      <a:r>
                        <a:rPr lang="en-US" dirty="0" smtClean="0">
                          <a:latin typeface="Cambria"/>
                          <a:cs typeface="Cambria"/>
                        </a:rPr>
                        <a:t>174</a:t>
                      </a:r>
                      <a:endParaRPr lang="en-US" dirty="0">
                        <a:latin typeface="Cambria"/>
                        <a:cs typeface="Cambria"/>
                      </a:endParaRPr>
                    </a:p>
                  </a:txBody>
                  <a:tcPr/>
                </a:tc>
                <a:tc>
                  <a:txBody>
                    <a:bodyPr/>
                    <a:lstStyle/>
                    <a:p>
                      <a:r>
                        <a:rPr lang="en-US" dirty="0" smtClean="0">
                          <a:latin typeface="Cambria"/>
                          <a:cs typeface="Cambria"/>
                        </a:rPr>
                        <a:t>156</a:t>
                      </a:r>
                      <a:endParaRPr lang="en-US" dirty="0">
                        <a:latin typeface="Cambria"/>
                        <a:cs typeface="Cambria"/>
                      </a:endParaRPr>
                    </a:p>
                  </a:txBody>
                  <a:tcPr/>
                </a:tc>
              </a:tr>
              <a:tr h="370840">
                <a:tc>
                  <a:txBody>
                    <a:bodyPr/>
                    <a:lstStyle/>
                    <a:p>
                      <a:r>
                        <a:rPr lang="en-US" dirty="0" smtClean="0">
                          <a:latin typeface="Cambria"/>
                          <a:cs typeface="Cambria"/>
                        </a:rPr>
                        <a:t>filter</a:t>
                      </a:r>
                      <a:endParaRPr lang="en-US" dirty="0">
                        <a:latin typeface="Cambria"/>
                        <a:cs typeface="Cambria"/>
                      </a:endParaRPr>
                    </a:p>
                  </a:txBody>
                  <a:tcPr/>
                </a:tc>
                <a:tc>
                  <a:txBody>
                    <a:bodyPr/>
                    <a:lstStyle/>
                    <a:p>
                      <a:r>
                        <a:rPr lang="en-US" dirty="0" smtClean="0">
                          <a:latin typeface="Cambria"/>
                          <a:cs typeface="Cambria"/>
                        </a:rPr>
                        <a:t>8</a:t>
                      </a:r>
                      <a:endParaRPr lang="en-US" dirty="0">
                        <a:latin typeface="Cambria"/>
                        <a:cs typeface="Cambria"/>
                      </a:endParaRPr>
                    </a:p>
                  </a:txBody>
                  <a:tcPr/>
                </a:tc>
                <a:tc>
                  <a:txBody>
                    <a:bodyPr/>
                    <a:lstStyle/>
                    <a:p>
                      <a:r>
                        <a:rPr lang="en-US" dirty="0" smtClean="0">
                          <a:latin typeface="Cambria"/>
                          <a:cs typeface="Cambria"/>
                        </a:rPr>
                        <a:t>7</a:t>
                      </a:r>
                      <a:endParaRPr lang="en-US" dirty="0">
                        <a:latin typeface="Cambria"/>
                        <a:cs typeface="Cambria"/>
                      </a:endParaRPr>
                    </a:p>
                  </a:txBody>
                  <a:tcPr/>
                </a:tc>
                <a:tc>
                  <a:txBody>
                    <a:bodyPr/>
                    <a:lstStyle/>
                    <a:p>
                      <a:r>
                        <a:rPr lang="en-US" dirty="0" smtClean="0">
                          <a:latin typeface="Cambria"/>
                          <a:cs typeface="Cambria"/>
                        </a:rPr>
                        <a:t>354</a:t>
                      </a:r>
                      <a:endParaRPr lang="en-US" dirty="0">
                        <a:latin typeface="Cambria"/>
                        <a:cs typeface="Cambria"/>
                      </a:endParaRPr>
                    </a:p>
                  </a:txBody>
                  <a:tcPr/>
                </a:tc>
                <a:tc>
                  <a:txBody>
                    <a:bodyPr/>
                    <a:lstStyle/>
                    <a:p>
                      <a:r>
                        <a:rPr lang="en-US" dirty="0" smtClean="0">
                          <a:latin typeface="Cambria"/>
                          <a:cs typeface="Cambria"/>
                        </a:rPr>
                        <a:t>339</a:t>
                      </a:r>
                      <a:endParaRPr lang="en-US" dirty="0">
                        <a:latin typeface="Cambria"/>
                        <a:cs typeface="Cambria"/>
                      </a:endParaRPr>
                    </a:p>
                  </a:txBody>
                  <a:tcPr/>
                </a:tc>
              </a:tr>
            </a:tbl>
          </a:graphicData>
        </a:graphic>
      </p:graphicFrame>
      <p:sp>
        <p:nvSpPr>
          <p:cNvPr id="7" name="Content Placeholder 2"/>
          <p:cNvSpPr txBox="1">
            <a:spLocks/>
          </p:cNvSpPr>
          <p:nvPr/>
        </p:nvSpPr>
        <p:spPr>
          <a:xfrm>
            <a:off x="5790067" y="2924125"/>
            <a:ext cx="2927962" cy="2529404"/>
          </a:xfrm>
          <a:prstGeom prst="rect">
            <a:avLst/>
          </a:prstGeom>
        </p:spPr>
        <p:txBody>
          <a:bodyPr vert="horz" lIns="91440" tIns="45720" rIns="91440" bIns="45720" rtlCol="0">
            <a:normAutofit fontScale="92500" lnSpcReduction="10000"/>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r>
              <a:rPr lang="en-US" sz="1800" dirty="0" smtClean="0"/>
              <a:t>N+ : number of manually graded solutions found to have fault</a:t>
            </a:r>
          </a:p>
          <a:p>
            <a:r>
              <a:rPr lang="en-US" sz="1800" dirty="0" smtClean="0"/>
              <a:t>N++ : number of solutions (from N+) that the auto-grader labels as faulty</a:t>
            </a:r>
          </a:p>
          <a:p>
            <a:endParaRPr lang="en-US" sz="1800" dirty="0"/>
          </a:p>
          <a:p>
            <a:r>
              <a:rPr lang="en-US" sz="1800" dirty="0" smtClean="0"/>
              <a:t>N- and N– are defined similarly</a:t>
            </a:r>
          </a:p>
        </p:txBody>
      </p:sp>
      <p:sp>
        <p:nvSpPr>
          <p:cNvPr id="8" name="Content Placeholder 2"/>
          <p:cNvSpPr>
            <a:spLocks noGrp="1"/>
          </p:cNvSpPr>
          <p:nvPr>
            <p:ph idx="1"/>
          </p:nvPr>
        </p:nvSpPr>
        <p:spPr>
          <a:xfrm>
            <a:off x="412377" y="1342876"/>
            <a:ext cx="8229600" cy="1157951"/>
          </a:xfrm>
        </p:spPr>
        <p:txBody>
          <a:bodyPr>
            <a:normAutofit/>
          </a:bodyPr>
          <a:lstStyle/>
          <a:p>
            <a:pPr marL="0" indent="0">
              <a:buNone/>
            </a:pPr>
            <a:r>
              <a:rPr lang="en-US" dirty="0" smtClean="0"/>
              <a:t> For each fault – </a:t>
            </a:r>
            <a:r>
              <a:rPr lang="en-US" dirty="0" smtClean="0">
                <a:latin typeface="Cambria"/>
                <a:cs typeface="Cambria"/>
              </a:rPr>
              <a:t>100</a:t>
            </a:r>
            <a:r>
              <a:rPr lang="en-US" dirty="0" smtClean="0"/>
              <a:t> examples as the “training set” and rest as “test set” for the synthesized test bench.</a:t>
            </a:r>
          </a:p>
        </p:txBody>
      </p:sp>
    </p:spTree>
    <p:extLst>
      <p:ext uri="{BB962C8B-B14F-4D97-AF65-F5344CB8AC3E}">
        <p14:creationId xmlns:p14="http://schemas.microsoft.com/office/powerpoint/2010/main" val="125666818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Evaluation: Efficiency</a:t>
            </a:r>
            <a:endParaRPr lang="en-US" dirty="0"/>
          </a:p>
        </p:txBody>
      </p:sp>
      <p:sp>
        <p:nvSpPr>
          <p:cNvPr id="4" name="Slide Number Placeholder 3"/>
          <p:cNvSpPr>
            <a:spLocks noGrp="1"/>
          </p:cNvSpPr>
          <p:nvPr>
            <p:ph type="sldNum" sz="quarter" idx="12"/>
          </p:nvPr>
        </p:nvSpPr>
        <p:spPr/>
        <p:txBody>
          <a:bodyPr/>
          <a:lstStyle/>
          <a:p>
            <a:fld id="{DF3EE5D0-F792-5040-8CBB-53BBA783D261}" type="slidenum">
              <a:rPr lang="en-US" smtClean="0"/>
              <a:t>26</a:t>
            </a:fld>
            <a:endParaRPr lang="en-US"/>
          </a:p>
        </p:txBody>
      </p:sp>
      <p:sp>
        <p:nvSpPr>
          <p:cNvPr id="9" name="Content Placeholder 2"/>
          <p:cNvSpPr txBox="1">
            <a:spLocks/>
          </p:cNvSpPr>
          <p:nvPr/>
        </p:nvSpPr>
        <p:spPr>
          <a:xfrm>
            <a:off x="457200" y="1998504"/>
            <a:ext cx="7939742" cy="2842437"/>
          </a:xfrm>
          <a:prstGeom prst="rect">
            <a:avLst/>
          </a:prstGeom>
        </p:spPr>
        <p:txBody>
          <a:bodyPr vert="horz" lIns="91440" tIns="45720" rIns="91440" bIns="45720" rtlCol="0">
            <a:normAutofit/>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Courier New"/>
              <a:buChar char="o"/>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Wingdings" charset="2"/>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r>
              <a:rPr lang="en-US" dirty="0" smtClean="0">
                <a:solidFill>
                  <a:sysClr val="windowText" lastClr="000000"/>
                </a:solidFill>
                <a:cs typeface="Corbel"/>
              </a:rPr>
              <a:t>Each </a:t>
            </a:r>
            <a:r>
              <a:rPr lang="en-US" dirty="0">
                <a:solidFill>
                  <a:sysClr val="windowText" lastClr="000000"/>
                </a:solidFill>
                <a:cs typeface="Corbel"/>
              </a:rPr>
              <a:t>call to the auto-grader runs </a:t>
            </a:r>
            <a:r>
              <a:rPr lang="en-US" dirty="0">
                <a:solidFill>
                  <a:sysClr val="windowText" lastClr="000000"/>
                </a:solidFill>
                <a:latin typeface="Cambria"/>
                <a:cs typeface="Cambria"/>
              </a:rPr>
              <a:t>6</a:t>
            </a:r>
            <a:r>
              <a:rPr lang="en-US" dirty="0">
                <a:solidFill>
                  <a:sysClr val="windowText" lastClr="000000"/>
                </a:solidFill>
                <a:cs typeface="Corbel"/>
              </a:rPr>
              <a:t> simulations </a:t>
            </a:r>
            <a:r>
              <a:rPr lang="en-US" dirty="0">
                <a:solidFill>
                  <a:srgbClr val="0000FF"/>
                </a:solidFill>
                <a:cs typeface="Corbel"/>
              </a:rPr>
              <a:t>(~ </a:t>
            </a:r>
            <a:r>
              <a:rPr lang="en-US" dirty="0">
                <a:solidFill>
                  <a:srgbClr val="0000FF"/>
                </a:solidFill>
                <a:latin typeface="Cambria"/>
                <a:cs typeface="Cambria"/>
              </a:rPr>
              <a:t>7</a:t>
            </a:r>
            <a:r>
              <a:rPr lang="en-US" dirty="0">
                <a:solidFill>
                  <a:srgbClr val="0000FF"/>
                </a:solidFill>
                <a:cs typeface="Corbel"/>
              </a:rPr>
              <a:t> sec each</a:t>
            </a:r>
            <a:r>
              <a:rPr lang="en-US" dirty="0" smtClean="0">
                <a:solidFill>
                  <a:srgbClr val="0000FF"/>
                </a:solidFill>
                <a:cs typeface="Corbel"/>
              </a:rPr>
              <a:t>)</a:t>
            </a:r>
          </a:p>
          <a:p>
            <a:r>
              <a:rPr lang="en-US" dirty="0" smtClean="0">
                <a:solidFill>
                  <a:sysClr val="windowText" lastClr="000000"/>
                </a:solidFill>
                <a:cs typeface="Corbel"/>
              </a:rPr>
              <a:t>Every </a:t>
            </a:r>
            <a:r>
              <a:rPr lang="en-US" dirty="0">
                <a:solidFill>
                  <a:sysClr val="windowText" lastClr="000000"/>
                </a:solidFill>
                <a:cs typeface="Corbel"/>
              </a:rPr>
              <a:t>test bench is </a:t>
            </a:r>
            <a:r>
              <a:rPr lang="en-US" dirty="0" smtClean="0">
                <a:solidFill>
                  <a:sysClr val="windowText" lastClr="000000"/>
                </a:solidFill>
                <a:cs typeface="Corbel"/>
              </a:rPr>
              <a:t>then evaluated </a:t>
            </a:r>
            <a:r>
              <a:rPr lang="en-US" dirty="0">
                <a:solidFill>
                  <a:sysClr val="windowText" lastClr="000000"/>
                </a:solidFill>
                <a:cs typeface="Corbel"/>
              </a:rPr>
              <a:t>on the simulation traces </a:t>
            </a:r>
            <a:r>
              <a:rPr lang="en-US" dirty="0" smtClean="0">
                <a:solidFill>
                  <a:srgbClr val="0000FF"/>
                </a:solidFill>
                <a:cs typeface="Corbel"/>
              </a:rPr>
              <a:t>(</a:t>
            </a:r>
            <a:r>
              <a:rPr lang="en-US" dirty="0">
                <a:solidFill>
                  <a:srgbClr val="0000FF"/>
                </a:solidFill>
                <a:cs typeface="Corbel"/>
              </a:rPr>
              <a:t>&lt; </a:t>
            </a:r>
            <a:r>
              <a:rPr lang="en-US" dirty="0">
                <a:solidFill>
                  <a:srgbClr val="0000FF"/>
                </a:solidFill>
                <a:latin typeface="Cambria"/>
                <a:cs typeface="Cambria"/>
              </a:rPr>
              <a:t>1</a:t>
            </a:r>
            <a:r>
              <a:rPr lang="en-US" dirty="0">
                <a:solidFill>
                  <a:srgbClr val="0000FF"/>
                </a:solidFill>
                <a:cs typeface="Corbel"/>
              </a:rPr>
              <a:t> sec each</a:t>
            </a:r>
            <a:r>
              <a:rPr lang="en-US" dirty="0" smtClean="0">
                <a:solidFill>
                  <a:srgbClr val="0000FF"/>
                </a:solidFill>
                <a:cs typeface="Corbel"/>
              </a:rPr>
              <a:t>)</a:t>
            </a:r>
            <a:endParaRPr lang="en-US" dirty="0">
              <a:solidFill>
                <a:srgbClr val="0000FF"/>
              </a:solidFill>
              <a:cs typeface="Corbel"/>
            </a:endParaRPr>
          </a:p>
          <a:p>
            <a:r>
              <a:rPr lang="en-US" dirty="0" smtClean="0">
                <a:solidFill>
                  <a:sysClr val="windowText" lastClr="000000"/>
                </a:solidFill>
                <a:cs typeface="Corbel"/>
              </a:rPr>
              <a:t>Total </a:t>
            </a:r>
            <a:r>
              <a:rPr lang="en-US" dirty="0">
                <a:solidFill>
                  <a:sysClr val="windowText" lastClr="000000"/>
                </a:solidFill>
                <a:cs typeface="Corbel"/>
              </a:rPr>
              <a:t>: </a:t>
            </a:r>
            <a:r>
              <a:rPr lang="en-US" dirty="0">
                <a:solidFill>
                  <a:srgbClr val="0000FF"/>
                </a:solidFill>
                <a:cs typeface="Corbel"/>
              </a:rPr>
              <a:t>&lt; </a:t>
            </a:r>
            <a:r>
              <a:rPr lang="en-US" dirty="0">
                <a:solidFill>
                  <a:srgbClr val="0000FF"/>
                </a:solidFill>
                <a:latin typeface="Cambria"/>
                <a:cs typeface="Cambria"/>
              </a:rPr>
              <a:t>50</a:t>
            </a:r>
            <a:r>
              <a:rPr lang="en-US" dirty="0">
                <a:solidFill>
                  <a:srgbClr val="0000FF"/>
                </a:solidFill>
                <a:cs typeface="Corbel"/>
              </a:rPr>
              <a:t> sec per grade</a:t>
            </a:r>
            <a:endParaRPr lang="en-US" u="sng" dirty="0">
              <a:solidFill>
                <a:srgbClr val="0000FF"/>
              </a:solidFill>
              <a:cs typeface="Corbel"/>
            </a:endParaRPr>
          </a:p>
        </p:txBody>
      </p:sp>
    </p:spTree>
    <p:extLst>
      <p:ext uri="{BB962C8B-B14F-4D97-AF65-F5344CB8AC3E}">
        <p14:creationId xmlns:p14="http://schemas.microsoft.com/office/powerpoint/2010/main" val="241249524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Future Directions</a:t>
            </a:r>
            <a:endParaRPr lang="en-US" dirty="0"/>
          </a:p>
        </p:txBody>
      </p:sp>
      <p:sp>
        <p:nvSpPr>
          <p:cNvPr id="4" name="Slide Number Placeholder 3"/>
          <p:cNvSpPr>
            <a:spLocks noGrp="1"/>
          </p:cNvSpPr>
          <p:nvPr>
            <p:ph type="sldNum" sz="quarter" idx="12"/>
          </p:nvPr>
        </p:nvSpPr>
        <p:spPr/>
        <p:txBody>
          <a:bodyPr/>
          <a:lstStyle/>
          <a:p>
            <a:fld id="{DF3EE5D0-F792-5040-8CBB-53BBA783D261}" type="slidenum">
              <a:rPr lang="en-US" smtClean="0"/>
              <a:t>27</a:t>
            </a:fld>
            <a:endParaRPr lang="en-US"/>
          </a:p>
        </p:txBody>
      </p:sp>
      <p:sp>
        <p:nvSpPr>
          <p:cNvPr id="5" name="Content Placeholder 2"/>
          <p:cNvSpPr>
            <a:spLocks noGrp="1"/>
          </p:cNvSpPr>
          <p:nvPr>
            <p:ph idx="1"/>
          </p:nvPr>
        </p:nvSpPr>
        <p:spPr/>
        <p:txBody>
          <a:bodyPr>
            <a:normAutofit lnSpcReduction="10000"/>
          </a:bodyPr>
          <a:lstStyle/>
          <a:p>
            <a:r>
              <a:rPr lang="en-US" dirty="0" smtClean="0"/>
              <a:t>Partial and Extra Credit</a:t>
            </a:r>
          </a:p>
          <a:p>
            <a:pPr lvl="1"/>
            <a:r>
              <a:rPr lang="en-US" dirty="0" smtClean="0">
                <a:solidFill>
                  <a:srgbClr val="0000FF"/>
                </a:solidFill>
              </a:rPr>
              <a:t>Quantitative semantics of Signal Temporal Logic</a:t>
            </a:r>
          </a:p>
          <a:p>
            <a:r>
              <a:rPr lang="en-US" dirty="0" smtClean="0"/>
              <a:t>Online</a:t>
            </a:r>
            <a:r>
              <a:rPr lang="en-US" dirty="0"/>
              <a:t>/Incremental </a:t>
            </a:r>
            <a:r>
              <a:rPr lang="en-US" dirty="0" err="1"/>
              <a:t>Algos</a:t>
            </a:r>
            <a:r>
              <a:rPr lang="en-US" dirty="0"/>
              <a:t> for Run-Time </a:t>
            </a:r>
            <a:r>
              <a:rPr lang="en-US" dirty="0" smtClean="0"/>
              <a:t>Verification</a:t>
            </a:r>
            <a:endParaRPr lang="en-US" dirty="0"/>
          </a:p>
          <a:p>
            <a:r>
              <a:rPr lang="en-US" dirty="0"/>
              <a:t>Machine Learning for New “Unknown” Faults</a:t>
            </a:r>
          </a:p>
          <a:p>
            <a:endParaRPr lang="en-US" dirty="0" smtClean="0"/>
          </a:p>
          <a:p>
            <a:pPr marL="0" indent="0">
              <a:buNone/>
            </a:pPr>
            <a:r>
              <a:rPr lang="en-US" u="sng" dirty="0" smtClean="0"/>
              <a:t>Wider Applicability:</a:t>
            </a:r>
            <a:endParaRPr lang="en-US" u="sng" dirty="0"/>
          </a:p>
          <a:p>
            <a:pPr marL="0" indent="0">
              <a:buNone/>
            </a:pPr>
            <a:r>
              <a:rPr lang="en-US" dirty="0" smtClean="0"/>
              <a:t>No assumptions about the form of controller, environment or simulation model.</a:t>
            </a:r>
          </a:p>
          <a:p>
            <a:r>
              <a:rPr lang="en-US" dirty="0" smtClean="0"/>
              <a:t>Other labs -- e.g., analog and mixed signal circuits  (possibly using </a:t>
            </a:r>
            <a:r>
              <a:rPr lang="en-US" dirty="0" smtClean="0">
                <a:solidFill>
                  <a:srgbClr val="0000FF"/>
                </a:solidFill>
              </a:rPr>
              <a:t>Time Frequency Logic </a:t>
            </a:r>
            <a:r>
              <a:rPr lang="en-US" dirty="0" smtClean="0"/>
              <a:t>instead of STL</a:t>
            </a:r>
            <a:r>
              <a:rPr lang="en-US" dirty="0" smtClean="0">
                <a:solidFill>
                  <a:srgbClr val="000000"/>
                </a:solidFill>
              </a:rPr>
              <a:t>)</a:t>
            </a:r>
            <a:endParaRPr lang="en-US" dirty="0"/>
          </a:p>
          <a:p>
            <a:r>
              <a:rPr lang="en-US" dirty="0" smtClean="0"/>
              <a:t>Debugging </a:t>
            </a:r>
            <a:r>
              <a:rPr lang="en-US" dirty="0"/>
              <a:t>problems for embedded </a:t>
            </a:r>
            <a:r>
              <a:rPr lang="en-US" dirty="0" smtClean="0"/>
              <a:t>controllers with a </a:t>
            </a:r>
            <a:r>
              <a:rPr lang="en-US" dirty="0"/>
              <a:t>plausible fault model </a:t>
            </a:r>
          </a:p>
          <a:p>
            <a:endParaRPr lang="en-US" dirty="0"/>
          </a:p>
        </p:txBody>
      </p:sp>
    </p:spTree>
    <p:extLst>
      <p:ext uri="{BB962C8B-B14F-4D97-AF65-F5344CB8AC3E}">
        <p14:creationId xmlns:p14="http://schemas.microsoft.com/office/powerpoint/2010/main" val="85205536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xEl>
                                              <p:pRg st="7" end="7"/>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DF3EE5D0-F792-5040-8CBB-53BBA783D261}" type="slidenum">
              <a:rPr lang="en-US" smtClean="0"/>
              <a:t>28</a:t>
            </a:fld>
            <a:endParaRPr lang="en-US"/>
          </a:p>
        </p:txBody>
      </p:sp>
      <p:sp>
        <p:nvSpPr>
          <p:cNvPr id="12" name="Title 1"/>
          <p:cNvSpPr>
            <a:spLocks noGrp="1"/>
          </p:cNvSpPr>
          <p:nvPr>
            <p:ph type="title"/>
          </p:nvPr>
        </p:nvSpPr>
        <p:spPr>
          <a:xfrm>
            <a:off x="336800" y="670624"/>
            <a:ext cx="7417904" cy="762000"/>
          </a:xfrm>
        </p:spPr>
        <p:txBody>
          <a:bodyPr/>
          <a:lstStyle/>
          <a:p>
            <a:r>
              <a:rPr lang="en-US" sz="3600" dirty="0" smtClean="0"/>
              <a:t>Key Statistics from EECS</a:t>
            </a:r>
            <a:r>
              <a:rPr lang="en-US" sz="3600" dirty="0" smtClean="0">
                <a:latin typeface="Cambria"/>
                <a:cs typeface="Cambria"/>
              </a:rPr>
              <a:t>149.1</a:t>
            </a:r>
            <a:r>
              <a:rPr lang="en-US" sz="3600" dirty="0" smtClean="0"/>
              <a:t>x</a:t>
            </a:r>
            <a:endParaRPr lang="en-US" sz="3600" dirty="0"/>
          </a:p>
        </p:txBody>
      </p:sp>
      <p:sp>
        <p:nvSpPr>
          <p:cNvPr id="13" name="Content Placeholder 2"/>
          <p:cNvSpPr>
            <a:spLocks noGrp="1"/>
          </p:cNvSpPr>
          <p:nvPr>
            <p:ph idx="1"/>
          </p:nvPr>
        </p:nvSpPr>
        <p:spPr>
          <a:xfrm>
            <a:off x="336800" y="1684285"/>
            <a:ext cx="8350000" cy="3485359"/>
          </a:xfrm>
        </p:spPr>
        <p:txBody>
          <a:bodyPr>
            <a:normAutofit/>
          </a:bodyPr>
          <a:lstStyle/>
          <a:p>
            <a:r>
              <a:rPr lang="en-US" sz="2800" b="1" dirty="0">
                <a:latin typeface="Cambria"/>
                <a:cs typeface="Cambria"/>
              </a:rPr>
              <a:t>86%</a:t>
            </a:r>
            <a:r>
              <a:rPr lang="en-US" sz="2800" dirty="0"/>
              <a:t> found auto-grader feedback useful for debugging</a:t>
            </a:r>
          </a:p>
          <a:p>
            <a:r>
              <a:rPr lang="en-US" sz="2800" b="1" dirty="0">
                <a:latin typeface="Cambria"/>
                <a:cs typeface="Cambria"/>
              </a:rPr>
              <a:t>&gt;90% </a:t>
            </a:r>
            <a:r>
              <a:rPr lang="en-US" sz="2800" dirty="0"/>
              <a:t>of solutions that passed CPSGrader worked on the real robot with no or minor modifications  </a:t>
            </a:r>
            <a:r>
              <a:rPr lang="en-US" dirty="0"/>
              <a:t>[optional hardware track]</a:t>
            </a:r>
          </a:p>
          <a:p>
            <a:r>
              <a:rPr lang="en-US" sz="2800" dirty="0"/>
              <a:t>Majority of students spent </a:t>
            </a:r>
            <a:r>
              <a:rPr lang="en-US" sz="2800" b="1" dirty="0">
                <a:latin typeface="Cambria"/>
                <a:cs typeface="Cambria"/>
              </a:rPr>
              <a:t>5-10</a:t>
            </a:r>
            <a:r>
              <a:rPr lang="en-US" sz="2800" b="1" dirty="0"/>
              <a:t> hours/week</a:t>
            </a:r>
            <a:endParaRPr lang="en-US" sz="2800" dirty="0"/>
          </a:p>
          <a:p>
            <a:r>
              <a:rPr lang="en-US" sz="2800" b="1" dirty="0" smtClean="0">
                <a:latin typeface="Cambria"/>
                <a:cs typeface="Cambria"/>
              </a:rPr>
              <a:t>4%</a:t>
            </a:r>
            <a:r>
              <a:rPr lang="en-US" sz="2800" dirty="0" smtClean="0"/>
              <a:t> of peak enrollment passed the course </a:t>
            </a:r>
            <a:r>
              <a:rPr lang="en-US" sz="2000" dirty="0" smtClean="0">
                <a:latin typeface="Cambria"/>
                <a:cs typeface="Cambria"/>
              </a:rPr>
              <a:t>(342 of 8767)</a:t>
            </a:r>
            <a:endParaRPr lang="en-US" sz="2000" dirty="0">
              <a:latin typeface="Cambria"/>
              <a:cs typeface="Cambria"/>
            </a:endParaRPr>
          </a:p>
        </p:txBody>
      </p:sp>
      <p:sp>
        <p:nvSpPr>
          <p:cNvPr id="14" name="Footer Placeholder 3"/>
          <p:cNvSpPr>
            <a:spLocks noGrp="1"/>
          </p:cNvSpPr>
          <p:nvPr>
            <p:ph type="ftr" sz="quarter" idx="11"/>
          </p:nvPr>
        </p:nvSpPr>
        <p:spPr>
          <a:xfrm>
            <a:off x="0" y="6553200"/>
            <a:ext cx="7162800" cy="304800"/>
          </a:xfrm>
        </p:spPr>
        <p:txBody>
          <a:bodyPr/>
          <a:lstStyle/>
          <a:p>
            <a:pPr>
              <a:defRPr/>
            </a:pPr>
            <a:r>
              <a:rPr lang="en-US" sz="1100" dirty="0" smtClean="0"/>
              <a:t>S. A. </a:t>
            </a:r>
            <a:r>
              <a:rPr lang="en-US" sz="1100" dirty="0" err="1" smtClean="0"/>
              <a:t>Seshia</a:t>
            </a:r>
            <a:endParaRPr lang="en-US" sz="1100" dirty="0"/>
          </a:p>
        </p:txBody>
      </p:sp>
      <p:sp>
        <p:nvSpPr>
          <p:cNvPr id="15" name="Slide Number Placeholder 4"/>
          <p:cNvSpPr txBox="1">
            <a:spLocks/>
          </p:cNvSpPr>
          <p:nvPr/>
        </p:nvSpPr>
        <p:spPr>
          <a:xfrm>
            <a:off x="8686800" y="6553200"/>
            <a:ext cx="457200" cy="304800"/>
          </a:xfrm>
          <a:prstGeom prst="rect">
            <a:avLst/>
          </a:prstGeom>
        </p:spPr>
        <p:txBody>
          <a:bodyPr vert="horz" lIns="91440" tIns="45720" rIns="91440" bIns="45720" rtlCol="0" anchor="ctr"/>
          <a:lstStyle>
            <a:defPPr>
              <a:defRPr lang="en-US"/>
            </a:defPPr>
            <a:lvl1pPr marL="0" algn="l" defTabSz="457200" rtl="0" eaLnBrk="1" latinLnBrk="0" hangingPunct="1">
              <a:defRPr sz="1400" b="1" kern="120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defRPr/>
            </a:pPr>
            <a:fld id="{AE29C677-52A2-40DE-A697-298199680E6A}" type="slidenum">
              <a:rPr lang="en-US" sz="1200" smtClean="0"/>
              <a:pPr>
                <a:defRPr/>
              </a:pPr>
              <a:t>28</a:t>
            </a:fld>
            <a:endParaRPr lang="en-US" sz="1200"/>
          </a:p>
        </p:txBody>
      </p:sp>
      <p:sp>
        <p:nvSpPr>
          <p:cNvPr id="16" name="TextBox 15"/>
          <p:cNvSpPr txBox="1"/>
          <p:nvPr/>
        </p:nvSpPr>
        <p:spPr>
          <a:xfrm>
            <a:off x="1772025" y="5359575"/>
            <a:ext cx="5497293" cy="523220"/>
          </a:xfrm>
          <a:prstGeom prst="rect">
            <a:avLst/>
          </a:prstGeom>
          <a:noFill/>
        </p:spPr>
        <p:txBody>
          <a:bodyPr wrap="none" rtlCol="0">
            <a:spAutoFit/>
          </a:bodyPr>
          <a:lstStyle/>
          <a:p>
            <a:pPr algn="ctr"/>
            <a:r>
              <a:rPr lang="en-US" sz="2800" dirty="0" smtClean="0">
                <a:solidFill>
                  <a:schemeClr val="accent2">
                    <a:lumMod val="75000"/>
                    <a:lumOff val="25000"/>
                  </a:schemeClr>
                </a:solidFill>
                <a:latin typeface="+mn-lt"/>
              </a:rPr>
              <a:t>Longer talk at WESE on Thu, Oct. 16</a:t>
            </a:r>
          </a:p>
        </p:txBody>
      </p:sp>
      <p:sp>
        <p:nvSpPr>
          <p:cNvPr id="2" name="TextBox 1"/>
          <p:cNvSpPr txBox="1"/>
          <p:nvPr/>
        </p:nvSpPr>
        <p:spPr>
          <a:xfrm>
            <a:off x="2729454" y="6337575"/>
            <a:ext cx="5488193" cy="461665"/>
          </a:xfrm>
          <a:prstGeom prst="rect">
            <a:avLst/>
          </a:prstGeom>
          <a:noFill/>
        </p:spPr>
        <p:txBody>
          <a:bodyPr wrap="square" rtlCol="0">
            <a:spAutoFit/>
          </a:bodyPr>
          <a:lstStyle/>
          <a:p>
            <a:r>
              <a:rPr lang="en-US" sz="2400" dirty="0">
                <a:solidFill>
                  <a:srgbClr val="0000FF"/>
                </a:solidFill>
              </a:rPr>
              <a:t>http://www.cpsgrader.org</a:t>
            </a:r>
            <a:r>
              <a:rPr lang="en-US" sz="2400" dirty="0" smtClean="0">
                <a:solidFill>
                  <a:srgbClr val="0000FF"/>
                </a:solidFill>
              </a:rPr>
              <a:t>/</a:t>
            </a:r>
            <a:endParaRPr lang="en-US" sz="2400" dirty="0">
              <a:solidFill>
                <a:srgbClr val="0000FF"/>
              </a:solidFill>
            </a:endParaRPr>
          </a:p>
        </p:txBody>
      </p:sp>
    </p:spTree>
    <p:extLst>
      <p:ext uri="{BB962C8B-B14F-4D97-AF65-F5344CB8AC3E}">
        <p14:creationId xmlns:p14="http://schemas.microsoft.com/office/powerpoint/2010/main" val="85226929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DF3EE5D0-F792-5040-8CBB-53BBA783D261}" type="slidenum">
              <a:rPr lang="en-US" smtClean="0"/>
              <a:t>29</a:t>
            </a:fld>
            <a:endParaRPr lang="en-US"/>
          </a:p>
        </p:txBody>
      </p:sp>
      <p:sp>
        <p:nvSpPr>
          <p:cNvPr id="5" name="Title 1"/>
          <p:cNvSpPr>
            <a:spLocks noGrp="1"/>
          </p:cNvSpPr>
          <p:nvPr>
            <p:ph type="title"/>
          </p:nvPr>
        </p:nvSpPr>
        <p:spPr>
          <a:xfrm>
            <a:off x="285589" y="322804"/>
            <a:ext cx="8229600" cy="990600"/>
          </a:xfrm>
        </p:spPr>
        <p:txBody>
          <a:bodyPr>
            <a:normAutofit/>
          </a:bodyPr>
          <a:lstStyle/>
          <a:p>
            <a:r>
              <a:rPr lang="en-US" sz="3600" dirty="0" smtClean="0"/>
              <a:t>Reorientation Tolerance Fault</a:t>
            </a:r>
            <a:endParaRPr lang="en-US" sz="3600" dirty="0"/>
          </a:p>
        </p:txBody>
      </p:sp>
      <p:pic>
        <p:nvPicPr>
          <p:cNvPr id="6" name="Picture 5" descr="rho_circle.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6000" y="1254006"/>
            <a:ext cx="7112000" cy="5334000"/>
          </a:xfrm>
          <a:prstGeom prst="rect">
            <a:avLst/>
          </a:prstGeom>
        </p:spPr>
      </p:pic>
    </p:spTree>
    <p:extLst>
      <p:ext uri="{BB962C8B-B14F-4D97-AF65-F5344CB8AC3E}">
        <p14:creationId xmlns:p14="http://schemas.microsoft.com/office/powerpoint/2010/main" val="2592040086"/>
      </p:ext>
    </p:extLst>
  </p:cSld>
  <p:clrMapOvr>
    <a:masterClrMapping/>
  </p:clrMapOvr>
  <mc:AlternateContent xmlns:mc="http://schemas.openxmlformats.org/markup-compatibility/2006">
    <mc:Choice xmlns:p14="http://schemas.microsoft.com/office/powerpoint/2010/main" Requires="p14">
      <p:transition p14:dur="0"/>
    </mc:Choice>
    <mc:Fallback>
      <p:transition xmlns:p14="http://schemas.microsoft.com/office/powerpoint/2010/mai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prob.tif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4469" y="2016162"/>
            <a:ext cx="8858996" cy="416948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2" name="Title 1"/>
          <p:cNvSpPr>
            <a:spLocks noGrp="1"/>
          </p:cNvSpPr>
          <p:nvPr>
            <p:ph type="title"/>
          </p:nvPr>
        </p:nvSpPr>
        <p:spPr/>
        <p:txBody>
          <a:bodyPr>
            <a:normAutofit fontScale="90000"/>
          </a:bodyPr>
          <a:lstStyle/>
          <a:p>
            <a:r>
              <a:rPr lang="en-US" dirty="0"/>
              <a:t>On-Campus Lab Assignment:                                     The “Hill-Climbing” Robot</a:t>
            </a:r>
          </a:p>
        </p:txBody>
      </p:sp>
      <p:sp>
        <p:nvSpPr>
          <p:cNvPr id="4" name="Slide Number Placeholder 3"/>
          <p:cNvSpPr>
            <a:spLocks noGrp="1"/>
          </p:cNvSpPr>
          <p:nvPr>
            <p:ph type="sldNum" sz="quarter" idx="12"/>
          </p:nvPr>
        </p:nvSpPr>
        <p:spPr/>
        <p:txBody>
          <a:bodyPr/>
          <a:lstStyle/>
          <a:p>
            <a:fld id="{DF3EE5D0-F792-5040-8CBB-53BBA783D261}" type="slidenum">
              <a:rPr lang="en-US" smtClean="0"/>
              <a:t>3</a:t>
            </a:fld>
            <a:endParaRPr lang="en-US"/>
          </a:p>
        </p:txBody>
      </p:sp>
      <p:pic>
        <p:nvPicPr>
          <p:cNvPr id="7" name="Picture 6" descr="csc.tif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11528" y="1730249"/>
            <a:ext cx="4518206" cy="4751907"/>
          </a:xfrm>
          <a:prstGeom prst="rect">
            <a:avLst/>
          </a:prstGeom>
        </p:spPr>
      </p:pic>
      <p:pic>
        <p:nvPicPr>
          <p:cNvPr id="8" name="Content Placeholder 3" descr="lvsc.JPG"/>
          <p:cNvPicPr>
            <a:picLocks noChangeAspect="1"/>
          </p:cNvPicPr>
          <p:nvPr/>
        </p:nvPicPr>
        <p:blipFill rotWithShape="1">
          <a:blip r:embed="rId6">
            <a:extLst>
              <a:ext uri="{BEBA8EAE-BF5A-486C-A8C5-ECC9F3942E4B}">
                <a14:imgProps xmlns:a14="http://schemas.microsoft.com/office/drawing/2010/main">
                  <a14:imgLayer r:embed="rId7">
                    <a14:imgEffect>
                      <a14:backgroundRemoval t="763" b="100000" l="2053" r="100000">
                        <a14:foregroundMark x1="85870" y1="82135" x2="85870" y2="82135"/>
                        <a14:foregroundMark x1="6824" y1="51634" x2="6824" y2="51634"/>
                        <a14:foregroundMark x1="5616" y1="41830" x2="5616" y2="41830"/>
                        <a14:foregroundMark x1="8756" y1="44989" x2="8756" y2="44989"/>
                        <a14:backgroundMark x1="6582" y1="25490" x2="6582" y2="25490"/>
                      </a14:backgroundRemoval>
                    </a14:imgEffect>
                  </a14:imgLayer>
                </a14:imgProps>
              </a:ext>
              <a:ext uri="{28A0092B-C50C-407E-A947-70E740481C1C}">
                <a14:useLocalDpi xmlns:a14="http://schemas.microsoft.com/office/drawing/2010/main" val="0"/>
              </a:ext>
            </a:extLst>
          </a:blip>
          <a:srcRect l="-399" r="-399"/>
          <a:stretch/>
        </p:blipFill>
        <p:spPr>
          <a:xfrm>
            <a:off x="3158855" y="1687459"/>
            <a:ext cx="5636605" cy="3099916"/>
          </a:xfrm>
          <a:prstGeom prst="rect">
            <a:avLst/>
          </a:prstGeom>
        </p:spPr>
      </p:pic>
      <p:pic>
        <p:nvPicPr>
          <p:cNvPr id="5" name="1.1 Hill Climb Success - real robot.wmv">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8"/>
          <a:stretch>
            <a:fillRect/>
          </a:stretch>
        </p:blipFill>
        <p:spPr>
          <a:xfrm>
            <a:off x="1291864" y="1730250"/>
            <a:ext cx="6614621" cy="4960966"/>
          </a:xfrm>
          <a:prstGeom prst="roundRect">
            <a:avLst>
              <a:gd name="adj" fmla="val 5299"/>
            </a:avLst>
          </a:prstGeom>
          <a:ln>
            <a:noFill/>
          </a:ln>
          <a:effectLst/>
          <a:scene3d>
            <a:camera prst="orthographicFront"/>
            <a:lightRig rig="balanced" dir="t"/>
          </a:scene3d>
          <a:sp3d prstMaterial="plastic">
            <a:bevelT/>
            <a:contourClr>
              <a:srgbClr val="FFFFFF"/>
            </a:contourClr>
          </a:sp3d>
        </p:spPr>
      </p:pic>
    </p:spTree>
    <p:extLst>
      <p:ext uri="{BB962C8B-B14F-4D97-AF65-F5344CB8AC3E}">
        <p14:creationId xmlns:p14="http://schemas.microsoft.com/office/powerpoint/2010/main" val="43744290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3"/>
                                        </p:tgtEl>
                                        <p:attrNameLst>
                                          <p:attrName>style.visibility</p:attrName>
                                        </p:attrNameLst>
                                      </p:cBhvr>
                                      <p:to>
                                        <p:strVal val="hidden"/>
                                      </p:to>
                                    </p:set>
                                  </p:childTnLst>
                                </p:cTn>
                              </p:par>
                              <p:par>
                                <p:cTn id="7" presetID="10"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animEffect transition="in" filter="fade">
                                      <p:cBhvr>
                                        <p:cTn id="9" dur="500"/>
                                        <p:tgtEl>
                                          <p:spTgt spid="7"/>
                                        </p:tgtEl>
                                      </p:cBhvr>
                                    </p:animEffect>
                                  </p:childTnLst>
                                </p:cTn>
                              </p:par>
                              <p:par>
                                <p:cTn id="10" presetID="10" presetClass="entr" presetSubtype="0" fill="hold" nodeType="with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nodeType="clickEffect">
                                  <p:stCondLst>
                                    <p:cond delay="0"/>
                                  </p:stCondLst>
                                  <p:childTnLst>
                                    <p:animEffect transition="out" filter="fade">
                                      <p:cBhvr>
                                        <p:cTn id="16" dur="500"/>
                                        <p:tgtEl>
                                          <p:spTgt spid="7"/>
                                        </p:tgtEl>
                                      </p:cBhvr>
                                    </p:animEffect>
                                    <p:set>
                                      <p:cBhvr>
                                        <p:cTn id="17" dur="1" fill="hold">
                                          <p:stCondLst>
                                            <p:cond delay="499"/>
                                          </p:stCondLst>
                                        </p:cTn>
                                        <p:tgtEl>
                                          <p:spTgt spid="7"/>
                                        </p:tgtEl>
                                        <p:attrNameLst>
                                          <p:attrName>style.visibility</p:attrName>
                                        </p:attrNameLst>
                                      </p:cBhvr>
                                      <p:to>
                                        <p:strVal val="hidden"/>
                                      </p:to>
                                    </p:set>
                                  </p:childTnLst>
                                </p:cTn>
                              </p:par>
                              <p:par>
                                <p:cTn id="18" presetID="10" presetClass="exit" presetSubtype="0" fill="hold" nodeType="withEffect">
                                  <p:stCondLst>
                                    <p:cond delay="0"/>
                                  </p:stCondLst>
                                  <p:childTnLst>
                                    <p:animEffect transition="out" filter="fade">
                                      <p:cBhvr>
                                        <p:cTn id="19" dur="500"/>
                                        <p:tgtEl>
                                          <p:spTgt spid="8"/>
                                        </p:tgtEl>
                                      </p:cBhvr>
                                    </p:animEffect>
                                    <p:set>
                                      <p:cBhvr>
                                        <p:cTn id="20" dur="1" fill="hold">
                                          <p:stCondLst>
                                            <p:cond delay="499"/>
                                          </p:stCondLst>
                                        </p:cTn>
                                        <p:tgtEl>
                                          <p:spTgt spid="8"/>
                                        </p:tgtEl>
                                        <p:attrNameLst>
                                          <p:attrName>style.visibility</p:attrName>
                                        </p:attrNameLst>
                                      </p:cBhvr>
                                      <p:to>
                                        <p:strVal val="hidden"/>
                                      </p:to>
                                    </p:set>
                                  </p:childTnLst>
                                </p:cTn>
                              </p:par>
                              <p:par>
                                <p:cTn id="21" presetID="10" presetClass="entr" presetSubtype="0" fill="hold" nodeType="with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fade">
                                      <p:cBhvr>
                                        <p:cTn id="23" dur="500"/>
                                        <p:tgtEl>
                                          <p:spTgt spid="5"/>
                                        </p:tgtEl>
                                      </p:cBhvr>
                                    </p:animEffect>
                                  </p:childTnLst>
                                </p:cTn>
                              </p:par>
                            </p:childTnLst>
                          </p:cTn>
                        </p:par>
                        <p:par>
                          <p:cTn id="24" fill="hold">
                            <p:stCondLst>
                              <p:cond delay="500"/>
                            </p:stCondLst>
                            <p:childTnLst>
                              <p:par>
                                <p:cTn id="25" presetID="1" presetClass="mediacall" presetSubtype="0" fill="hold" nodeType="afterEffect">
                                  <p:stCondLst>
                                    <p:cond delay="0"/>
                                  </p:stCondLst>
                                  <p:childTnLst>
                                    <p:cmd type="call" cmd="playFrom(0.0)">
                                      <p:cBhvr>
                                        <p:cTn id="26" dur="5243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showWhenStopped="0">
                <p:cTn id="27" fill="hold" display="0">
                  <p:stCondLst>
                    <p:cond delay="indefinite"/>
                  </p:stCondLst>
                </p:cTn>
                <p:tgtEl>
                  <p:spTgt spid="5"/>
                </p:tgtEl>
              </p:cMediaNode>
            </p:video>
            <p:seq concurrent="1" nextAc="seek">
              <p:cTn id="28" restart="whenNotActive" fill="hold" evtFilter="cancelBubble" nodeType="interactiveSeq">
                <p:stCondLst>
                  <p:cond evt="onClick" delay="0">
                    <p:tgtEl>
                      <p:spTgt spid="5"/>
                    </p:tgtEl>
                  </p:cond>
                </p:stCondLst>
                <p:endSync evt="end" delay="0">
                  <p:rtn val="all"/>
                </p:endSync>
                <p:childTnLst>
                  <p:par>
                    <p:cTn id="29" fill="hold">
                      <p:stCondLst>
                        <p:cond delay="0"/>
                      </p:stCondLst>
                      <p:childTnLst>
                        <p:par>
                          <p:cTn id="30" fill="hold">
                            <p:stCondLst>
                              <p:cond delay="0"/>
                            </p:stCondLst>
                            <p:childTnLst>
                              <p:par>
                                <p:cTn id="31" presetID="2" presetClass="mediacall" presetSubtype="0" fill="hold" nodeType="clickEffect">
                                  <p:stCondLst>
                                    <p:cond delay="0"/>
                                  </p:stCondLst>
                                  <p:childTnLst>
                                    <p:cmd type="call" cmd="togglePause">
                                      <p:cBhvr>
                                        <p:cTn id="3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DF3EE5D0-F792-5040-8CBB-53BBA783D261}" type="slidenum">
              <a:rPr lang="en-US" smtClean="0"/>
              <a:t>30</a:t>
            </a:fld>
            <a:endParaRPr lang="en-US"/>
          </a:p>
        </p:txBody>
      </p:sp>
      <p:sp>
        <p:nvSpPr>
          <p:cNvPr id="11" name="Title 1"/>
          <p:cNvSpPr>
            <a:spLocks noGrp="1"/>
          </p:cNvSpPr>
          <p:nvPr>
            <p:ph type="title"/>
          </p:nvPr>
        </p:nvSpPr>
        <p:spPr>
          <a:xfrm>
            <a:off x="285589" y="322804"/>
            <a:ext cx="8229600" cy="990600"/>
          </a:xfrm>
        </p:spPr>
        <p:txBody>
          <a:bodyPr>
            <a:normAutofit/>
          </a:bodyPr>
          <a:lstStyle/>
          <a:p>
            <a:r>
              <a:rPr lang="en-US" sz="3600" dirty="0" smtClean="0"/>
              <a:t>For hill climb</a:t>
            </a:r>
            <a:endParaRPr lang="en-US" sz="3600" dirty="0"/>
          </a:p>
        </p:txBody>
      </p:sp>
      <p:pic>
        <p:nvPicPr>
          <p:cNvPr id="3" name="Picture 2" descr="rho_hill_cilmb.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6000" y="1414194"/>
            <a:ext cx="7112000" cy="5334000"/>
          </a:xfrm>
          <a:prstGeom prst="rect">
            <a:avLst/>
          </a:prstGeom>
        </p:spPr>
      </p:pic>
    </p:spTree>
    <p:extLst>
      <p:ext uri="{BB962C8B-B14F-4D97-AF65-F5344CB8AC3E}">
        <p14:creationId xmlns:p14="http://schemas.microsoft.com/office/powerpoint/2010/main" val="1577525694"/>
      </p:ext>
    </p:extLst>
  </p:cSld>
  <p:clrMapOvr>
    <a:masterClrMapping/>
  </p:clrMapOvr>
  <mc:AlternateContent xmlns:mc="http://schemas.openxmlformats.org/markup-compatibility/2006">
    <mc:Choice xmlns:p14="http://schemas.microsoft.com/office/powerpoint/2010/main" Requires="p14">
      <p:transition p14:dur="0"/>
    </mc:Choice>
    <mc:Fallback>
      <p:transition xmlns:p14="http://schemas.microsoft.com/office/powerpoint/2010/mai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https://www.edx.org/sites/default/files/theme/hero-logo-edx.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4217" y="3046823"/>
            <a:ext cx="2158997" cy="99060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19372" y="2033122"/>
            <a:ext cx="4210066" cy="315348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 name="Picture 13" descr="http://upload.wikimedia.org/wikipedia/commons/thumb/f/fd/Udacity_Logo.svg/939px-Udacity_Logo.svg.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482915" y="2460680"/>
            <a:ext cx="2107586" cy="229836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dirty="0" smtClean="0"/>
              <a:t>Virtual CPS</a:t>
            </a:r>
            <a:endParaRPr lang="en-US" dirty="0"/>
          </a:p>
        </p:txBody>
      </p:sp>
      <p:sp>
        <p:nvSpPr>
          <p:cNvPr id="3" name="Content Placeholder 2"/>
          <p:cNvSpPr>
            <a:spLocks noGrp="1"/>
          </p:cNvSpPr>
          <p:nvPr>
            <p:ph idx="1"/>
          </p:nvPr>
        </p:nvSpPr>
        <p:spPr>
          <a:xfrm>
            <a:off x="595165" y="1599023"/>
            <a:ext cx="8229600" cy="4876800"/>
          </a:xfrm>
        </p:spPr>
        <p:txBody>
          <a:bodyPr/>
          <a:lstStyle/>
          <a:p>
            <a:r>
              <a:rPr lang="en-US" dirty="0"/>
              <a:t>Advent of Massively Open Online Courses (MOOCs)</a:t>
            </a:r>
          </a:p>
          <a:p>
            <a:pPr marL="274320" lvl="1" indent="0">
              <a:buNone/>
            </a:pPr>
            <a:endParaRPr lang="en-US" dirty="0"/>
          </a:p>
          <a:p>
            <a:r>
              <a:rPr lang="en-US" dirty="0"/>
              <a:t>S</a:t>
            </a:r>
            <a:r>
              <a:rPr lang="en-US" dirty="0" smtClean="0"/>
              <a:t>pecialized </a:t>
            </a:r>
            <a:r>
              <a:rPr lang="en-US" dirty="0"/>
              <a:t>hardware</a:t>
            </a:r>
          </a:p>
          <a:p>
            <a:r>
              <a:rPr lang="en-US" dirty="0"/>
              <a:t>Grading is done via actual demonstration in </a:t>
            </a:r>
            <a:r>
              <a:rPr lang="en-US" dirty="0" smtClean="0"/>
              <a:t>lab conditions</a:t>
            </a:r>
            <a:endParaRPr lang="en-US" dirty="0"/>
          </a:p>
          <a:p>
            <a:endParaRPr lang="en-US" dirty="0"/>
          </a:p>
          <a:p>
            <a:r>
              <a:rPr lang="en-US" u="sng" dirty="0"/>
              <a:t>Goal:</a:t>
            </a:r>
            <a:r>
              <a:rPr lang="en-US" dirty="0"/>
              <a:t>  </a:t>
            </a:r>
            <a:r>
              <a:rPr lang="en-US" dirty="0">
                <a:solidFill>
                  <a:srgbClr val="0000FF"/>
                </a:solidFill>
              </a:rPr>
              <a:t>Online Virtual Lab</a:t>
            </a:r>
            <a:r>
              <a:rPr lang="en-US" dirty="0"/>
              <a:t> with learning </a:t>
            </a:r>
            <a:r>
              <a:rPr lang="en-US" dirty="0" smtClean="0"/>
              <a:t>experience “</a:t>
            </a:r>
            <a:r>
              <a:rPr lang="en-US" dirty="0"/>
              <a:t>comparable” to </a:t>
            </a:r>
            <a:r>
              <a:rPr lang="en-US" dirty="0">
                <a:solidFill>
                  <a:schemeClr val="tx2"/>
                </a:solidFill>
              </a:rPr>
              <a:t>On-Campus Real </a:t>
            </a:r>
            <a:r>
              <a:rPr lang="en-US" dirty="0" smtClean="0">
                <a:solidFill>
                  <a:schemeClr val="tx2"/>
                </a:solidFill>
              </a:rPr>
              <a:t>Lab</a:t>
            </a:r>
            <a:endParaRPr lang="en-US" dirty="0"/>
          </a:p>
          <a:p>
            <a:endParaRPr lang="en-US" dirty="0"/>
          </a:p>
        </p:txBody>
      </p:sp>
      <p:sp>
        <p:nvSpPr>
          <p:cNvPr id="4" name="Slide Number Placeholder 3"/>
          <p:cNvSpPr>
            <a:spLocks noGrp="1"/>
          </p:cNvSpPr>
          <p:nvPr>
            <p:ph type="sldNum" sz="quarter" idx="12"/>
          </p:nvPr>
        </p:nvSpPr>
        <p:spPr/>
        <p:txBody>
          <a:bodyPr/>
          <a:lstStyle/>
          <a:p>
            <a:fld id="{DF3EE5D0-F792-5040-8CBB-53BBA783D261}" type="slidenum">
              <a:rPr lang="en-US" smtClean="0"/>
              <a:t>4</a:t>
            </a:fld>
            <a:endParaRPr lang="en-US"/>
          </a:p>
        </p:txBody>
      </p:sp>
    </p:spTree>
    <p:extLst>
      <p:ext uri="{BB962C8B-B14F-4D97-AF65-F5344CB8AC3E}">
        <p14:creationId xmlns:p14="http://schemas.microsoft.com/office/powerpoint/2010/main" val="247909116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5"/>
                                        </p:tgtEl>
                                        <p:attrNameLst>
                                          <p:attrName>style.visibility</p:attrName>
                                        </p:attrNameLst>
                                      </p:cBhvr>
                                      <p:to>
                                        <p:strVal val="hidden"/>
                                      </p:to>
                                    </p:set>
                                  </p:childTnLst>
                                </p:cTn>
                              </p:par>
                              <p:par>
                                <p:cTn id="7" presetID="1" presetClass="exit" presetSubtype="0" fill="hold" nodeType="withEffect">
                                  <p:stCondLst>
                                    <p:cond delay="0"/>
                                  </p:stCondLst>
                                  <p:childTnLst>
                                    <p:set>
                                      <p:cBhvr>
                                        <p:cTn id="8" dur="1" fill="hold">
                                          <p:stCondLst>
                                            <p:cond delay="0"/>
                                          </p:stCondLst>
                                        </p:cTn>
                                        <p:tgtEl>
                                          <p:spTgt spid="6"/>
                                        </p:tgtEl>
                                        <p:attrNameLst>
                                          <p:attrName>style.visibility</p:attrName>
                                        </p:attrNameLst>
                                      </p:cBhvr>
                                      <p:to>
                                        <p:strVal val="hidden"/>
                                      </p:to>
                                    </p:set>
                                  </p:childTnLst>
                                </p:cTn>
                              </p:par>
                              <p:par>
                                <p:cTn id="9" presetID="1" presetClass="exit" presetSubtype="0" fill="hold" nodeType="withEffect">
                                  <p:stCondLst>
                                    <p:cond delay="0"/>
                                  </p:stCondLst>
                                  <p:childTnLst>
                                    <p:set>
                                      <p:cBhvr>
                                        <p:cTn id="10" dur="1" fill="hold">
                                          <p:stCondLst>
                                            <p:cond delay="0"/>
                                          </p:stCondLst>
                                        </p:cTn>
                                        <p:tgtEl>
                                          <p:spTgt spid="7"/>
                                        </p:tgtEl>
                                        <p:attrNameLst>
                                          <p:attrName>style.visibility</p:attrName>
                                        </p:attrNameLst>
                                      </p:cBhvr>
                                      <p:to>
                                        <p:strVal val="hidden"/>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CyberSim + CPSGrader: Online Virtual Lab</a:t>
            </a:r>
            <a:endParaRPr lang="en-US" dirty="0"/>
          </a:p>
        </p:txBody>
      </p:sp>
      <p:pic>
        <p:nvPicPr>
          <p:cNvPr id="5" name="UC Berkeley Creates a Virtual Lab for Cyber-Physical Systems MOOC Based on LabVIEW.mp4">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457200" y="1631318"/>
            <a:ext cx="8229600" cy="4840287"/>
          </a:xfrm>
          <a:prstGeom prst="rect">
            <a:avLst/>
          </a:prstGeom>
          <a:ln>
            <a:noFill/>
          </a:ln>
          <a:effectLst>
            <a:outerShdw blurRad="190500" algn="tl" rotWithShape="0">
              <a:srgbClr val="000000">
                <a:alpha val="70000"/>
              </a:srgbClr>
            </a:outerShdw>
          </a:effectLst>
        </p:spPr>
      </p:pic>
      <p:sp>
        <p:nvSpPr>
          <p:cNvPr id="4" name="Slide Number Placeholder 3"/>
          <p:cNvSpPr>
            <a:spLocks noGrp="1"/>
          </p:cNvSpPr>
          <p:nvPr>
            <p:ph type="sldNum" sz="quarter" idx="12"/>
          </p:nvPr>
        </p:nvSpPr>
        <p:spPr/>
        <p:txBody>
          <a:bodyPr/>
          <a:lstStyle/>
          <a:p>
            <a:fld id="{DF3EE5D0-F792-5040-8CBB-53BBA783D261}" type="slidenum">
              <a:rPr lang="en-US" smtClean="0"/>
              <a:t>5</a:t>
            </a:fld>
            <a:endParaRPr lang="en-US"/>
          </a:p>
        </p:txBody>
      </p:sp>
    </p:spTree>
    <p:extLst>
      <p:ext uri="{BB962C8B-B14F-4D97-AF65-F5344CB8AC3E}">
        <p14:creationId xmlns:p14="http://schemas.microsoft.com/office/powerpoint/2010/main" val="118241966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148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CPSGrader: Contributions</a:t>
            </a:r>
            <a:endParaRPr lang="en-US" dirty="0"/>
          </a:p>
        </p:txBody>
      </p:sp>
      <p:sp>
        <p:nvSpPr>
          <p:cNvPr id="3" name="Content Placeholder 2"/>
          <p:cNvSpPr>
            <a:spLocks noGrp="1"/>
          </p:cNvSpPr>
          <p:nvPr>
            <p:ph idx="1"/>
          </p:nvPr>
        </p:nvSpPr>
        <p:spPr/>
        <p:txBody>
          <a:bodyPr>
            <a:normAutofit/>
          </a:bodyPr>
          <a:lstStyle/>
          <a:p>
            <a:r>
              <a:rPr lang="en-US" sz="2800" dirty="0" smtClean="0"/>
              <a:t>Formalization of </a:t>
            </a:r>
            <a:r>
              <a:rPr lang="en-US" sz="2800" dirty="0" smtClean="0">
                <a:solidFill>
                  <a:srgbClr val="0000FF"/>
                </a:solidFill>
              </a:rPr>
              <a:t>auto-grading problem in virtual labs</a:t>
            </a:r>
            <a:r>
              <a:rPr lang="en-US" sz="2800" dirty="0"/>
              <a:t> </a:t>
            </a:r>
            <a:r>
              <a:rPr lang="en-US" sz="2800" dirty="0" smtClean="0"/>
              <a:t>via a notion of </a:t>
            </a:r>
            <a:r>
              <a:rPr lang="en-US" sz="2800" dirty="0" smtClean="0">
                <a:solidFill>
                  <a:srgbClr val="0000FF"/>
                </a:solidFill>
              </a:rPr>
              <a:t>temporal logic testers</a:t>
            </a:r>
          </a:p>
          <a:p>
            <a:r>
              <a:rPr lang="en-US" sz="2800" dirty="0"/>
              <a:t>E</a:t>
            </a:r>
            <a:r>
              <a:rPr lang="en-US" sz="2800" dirty="0" smtClean="0"/>
              <a:t>fficient algorithms for </a:t>
            </a:r>
            <a:r>
              <a:rPr lang="en-US" sz="2800" dirty="0" smtClean="0">
                <a:solidFill>
                  <a:srgbClr val="0000FF"/>
                </a:solidFill>
              </a:rPr>
              <a:t>automated synthesis of  these testers</a:t>
            </a:r>
          </a:p>
          <a:p>
            <a:r>
              <a:rPr lang="en-US" sz="2800" dirty="0" smtClean="0"/>
              <a:t>Empirical evaluation of the grader to demonstrate </a:t>
            </a:r>
            <a:r>
              <a:rPr lang="en-US" sz="2800" dirty="0" smtClean="0">
                <a:solidFill>
                  <a:srgbClr val="0000FF"/>
                </a:solidFill>
              </a:rPr>
              <a:t>accuracy and efficiency</a:t>
            </a:r>
            <a:r>
              <a:rPr lang="en-US" sz="2800" dirty="0" smtClean="0"/>
              <a:t> on a database of </a:t>
            </a:r>
            <a:r>
              <a:rPr lang="en-US" sz="2800" dirty="0" smtClean="0">
                <a:solidFill>
                  <a:srgbClr val="0000FF"/>
                </a:solidFill>
              </a:rPr>
              <a:t>actual student solutions</a:t>
            </a:r>
            <a:endParaRPr lang="en-US" sz="2800" dirty="0">
              <a:solidFill>
                <a:srgbClr val="0000FF"/>
              </a:solidFill>
            </a:endParaRPr>
          </a:p>
        </p:txBody>
      </p:sp>
      <p:sp>
        <p:nvSpPr>
          <p:cNvPr id="4" name="Slide Number Placeholder 3"/>
          <p:cNvSpPr>
            <a:spLocks noGrp="1"/>
          </p:cNvSpPr>
          <p:nvPr>
            <p:ph type="sldNum" sz="quarter" idx="12"/>
          </p:nvPr>
        </p:nvSpPr>
        <p:spPr/>
        <p:txBody>
          <a:bodyPr/>
          <a:lstStyle/>
          <a:p>
            <a:fld id="{DF3EE5D0-F792-5040-8CBB-53BBA783D261}" type="slidenum">
              <a:rPr lang="en-US" smtClean="0"/>
              <a:t>6</a:t>
            </a:fld>
            <a:endParaRPr lang="en-US"/>
          </a:p>
        </p:txBody>
      </p:sp>
    </p:spTree>
    <p:extLst>
      <p:ext uri="{BB962C8B-B14F-4D97-AF65-F5344CB8AC3E}">
        <p14:creationId xmlns:p14="http://schemas.microsoft.com/office/powerpoint/2010/main" val="147792261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CPSGrader: Talk Outline </a:t>
            </a:r>
            <a:endParaRPr lang="en-US" dirty="0"/>
          </a:p>
        </p:txBody>
      </p:sp>
      <p:sp>
        <p:nvSpPr>
          <p:cNvPr id="3" name="Content Placeholder 2"/>
          <p:cNvSpPr>
            <a:spLocks noGrp="1"/>
          </p:cNvSpPr>
          <p:nvPr>
            <p:ph idx="1"/>
          </p:nvPr>
        </p:nvSpPr>
        <p:spPr>
          <a:xfrm>
            <a:off x="457199" y="1600200"/>
            <a:ext cx="8405157" cy="4876800"/>
          </a:xfrm>
        </p:spPr>
        <p:txBody>
          <a:bodyPr>
            <a:normAutofit/>
          </a:bodyPr>
          <a:lstStyle/>
          <a:p>
            <a:r>
              <a:rPr lang="en-US" sz="2800" dirty="0" smtClean="0">
                <a:solidFill>
                  <a:srgbClr val="0000FF"/>
                </a:solidFill>
              </a:rPr>
              <a:t>Background</a:t>
            </a:r>
            <a:r>
              <a:rPr lang="en-US" sz="2800" dirty="0" smtClean="0"/>
              <a:t> and auto-grader design</a:t>
            </a:r>
          </a:p>
          <a:p>
            <a:pPr marL="274320" lvl="1" indent="0">
              <a:buNone/>
            </a:pPr>
            <a:r>
              <a:rPr lang="en-US" sz="2800" dirty="0" smtClean="0"/>
              <a:t>   Notion of a </a:t>
            </a:r>
            <a:r>
              <a:rPr lang="en-US" sz="2800" b="1" i="1" dirty="0" smtClean="0"/>
              <a:t>test bench</a:t>
            </a:r>
          </a:p>
          <a:p>
            <a:r>
              <a:rPr lang="en-US" sz="2800" dirty="0" smtClean="0">
                <a:solidFill>
                  <a:srgbClr val="0000FF"/>
                </a:solidFill>
              </a:rPr>
              <a:t>Motivation</a:t>
            </a:r>
            <a:r>
              <a:rPr lang="en-US" sz="2800" dirty="0" smtClean="0"/>
              <a:t> for automated synthesis of test benches</a:t>
            </a:r>
          </a:p>
          <a:p>
            <a:r>
              <a:rPr lang="en-US" sz="2800" dirty="0" smtClean="0"/>
              <a:t>Formal </a:t>
            </a:r>
            <a:r>
              <a:rPr lang="en-US" sz="2800" dirty="0" smtClean="0">
                <a:solidFill>
                  <a:srgbClr val="0000FF"/>
                </a:solidFill>
              </a:rPr>
              <a:t>problem definition</a:t>
            </a:r>
          </a:p>
          <a:p>
            <a:r>
              <a:rPr lang="en-US" sz="2800" dirty="0" smtClean="0">
                <a:solidFill>
                  <a:srgbClr val="0000FF"/>
                </a:solidFill>
              </a:rPr>
              <a:t>Algorithm</a:t>
            </a:r>
            <a:r>
              <a:rPr lang="en-US" sz="2800" dirty="0" smtClean="0"/>
              <a:t> and theoretical results</a:t>
            </a:r>
          </a:p>
          <a:p>
            <a:r>
              <a:rPr lang="en-US" sz="2800" dirty="0" smtClean="0">
                <a:solidFill>
                  <a:srgbClr val="0000FF"/>
                </a:solidFill>
              </a:rPr>
              <a:t>Evaluation</a:t>
            </a:r>
          </a:p>
          <a:p>
            <a:endParaRPr lang="en-US" sz="2800" dirty="0" smtClean="0"/>
          </a:p>
        </p:txBody>
      </p:sp>
      <p:sp>
        <p:nvSpPr>
          <p:cNvPr id="4" name="Slide Number Placeholder 3"/>
          <p:cNvSpPr>
            <a:spLocks noGrp="1"/>
          </p:cNvSpPr>
          <p:nvPr>
            <p:ph type="sldNum" sz="quarter" idx="12"/>
          </p:nvPr>
        </p:nvSpPr>
        <p:spPr/>
        <p:txBody>
          <a:bodyPr/>
          <a:lstStyle/>
          <a:p>
            <a:fld id="{DF3EE5D0-F792-5040-8CBB-53BBA783D261}" type="slidenum">
              <a:rPr lang="en-US" smtClean="0"/>
              <a:t>7</a:t>
            </a:fld>
            <a:endParaRPr lang="en-US"/>
          </a:p>
        </p:txBody>
      </p:sp>
    </p:spTree>
    <p:extLst>
      <p:ext uri="{BB962C8B-B14F-4D97-AF65-F5344CB8AC3E}">
        <p14:creationId xmlns:p14="http://schemas.microsoft.com/office/powerpoint/2010/main" val="192583622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STL Primer</a:t>
            </a:r>
            <a:endParaRPr lang="en-US" dirty="0"/>
          </a:p>
        </p:txBody>
      </p:sp>
      <p:sp>
        <p:nvSpPr>
          <p:cNvPr id="3" name="Content Placeholder 2"/>
          <p:cNvSpPr>
            <a:spLocks noGrp="1"/>
          </p:cNvSpPr>
          <p:nvPr>
            <p:ph idx="1"/>
          </p:nvPr>
        </p:nvSpPr>
        <p:spPr>
          <a:xfrm>
            <a:off x="457200" y="1600200"/>
            <a:ext cx="8229600" cy="5257800"/>
          </a:xfrm>
        </p:spPr>
        <p:txBody>
          <a:bodyPr>
            <a:normAutofit/>
          </a:bodyPr>
          <a:lstStyle/>
          <a:p>
            <a:r>
              <a:rPr lang="en-US" dirty="0" smtClean="0">
                <a:solidFill>
                  <a:srgbClr val="0000FF"/>
                </a:solidFill>
              </a:rPr>
              <a:t>Linear Temporal Logic (LTL)</a:t>
            </a:r>
          </a:p>
          <a:p>
            <a:pPr lvl="1"/>
            <a:r>
              <a:rPr lang="en-US" dirty="0" smtClean="0">
                <a:solidFill>
                  <a:srgbClr val="C93B56"/>
                </a:solidFill>
              </a:rPr>
              <a:t>Finally (</a:t>
            </a:r>
            <a:r>
              <a:rPr lang="en-US" b="1" dirty="0" smtClean="0">
                <a:solidFill>
                  <a:srgbClr val="C93B56"/>
                </a:solidFill>
                <a:latin typeface="Cambria"/>
                <a:cs typeface="Cambria"/>
              </a:rPr>
              <a:t>F</a:t>
            </a:r>
            <a:r>
              <a:rPr lang="en-US" dirty="0" smtClean="0">
                <a:solidFill>
                  <a:srgbClr val="C93B56"/>
                </a:solidFill>
                <a:latin typeface="Cambria"/>
                <a:cs typeface="Cambria"/>
              </a:rPr>
              <a:t> </a:t>
            </a:r>
            <a:r>
              <a:rPr lang="el-GR" dirty="0">
                <a:solidFill>
                  <a:srgbClr val="C93B56"/>
                </a:solidFill>
                <a:latin typeface="Cambria"/>
                <a:cs typeface="Cambria"/>
              </a:rPr>
              <a:t>φ</a:t>
            </a:r>
            <a:r>
              <a:rPr lang="en-US" dirty="0" smtClean="0">
                <a:solidFill>
                  <a:srgbClr val="C93B56"/>
                </a:solidFill>
              </a:rPr>
              <a:t>)</a:t>
            </a:r>
            <a:r>
              <a:rPr lang="en-US" dirty="0" smtClean="0"/>
              <a:t> – </a:t>
            </a:r>
            <a:r>
              <a:rPr lang="el-GR" dirty="0">
                <a:latin typeface="Cambria"/>
                <a:cs typeface="Cambria"/>
              </a:rPr>
              <a:t>φ</a:t>
            </a:r>
            <a:r>
              <a:rPr lang="en-US" dirty="0" smtClean="0"/>
              <a:t> holds for at least one time point in future</a:t>
            </a:r>
          </a:p>
          <a:p>
            <a:pPr lvl="1"/>
            <a:r>
              <a:rPr lang="en-US" dirty="0" smtClean="0">
                <a:solidFill>
                  <a:srgbClr val="C93B56"/>
                </a:solidFill>
              </a:rPr>
              <a:t>Globally (</a:t>
            </a:r>
            <a:r>
              <a:rPr lang="en-US" b="1" dirty="0" smtClean="0">
                <a:solidFill>
                  <a:srgbClr val="C93B56"/>
                </a:solidFill>
                <a:latin typeface="Cambria"/>
                <a:cs typeface="Cambria"/>
              </a:rPr>
              <a:t>G</a:t>
            </a:r>
            <a:r>
              <a:rPr lang="en-US" dirty="0" smtClean="0">
                <a:solidFill>
                  <a:srgbClr val="C93B56"/>
                </a:solidFill>
                <a:latin typeface="Cambria"/>
                <a:cs typeface="Cambria"/>
              </a:rPr>
              <a:t> </a:t>
            </a:r>
            <a:r>
              <a:rPr lang="el-GR" dirty="0">
                <a:solidFill>
                  <a:srgbClr val="C93B56"/>
                </a:solidFill>
                <a:latin typeface="Cambria"/>
                <a:cs typeface="Cambria"/>
              </a:rPr>
              <a:t>φ</a:t>
            </a:r>
            <a:r>
              <a:rPr lang="en-US" dirty="0" smtClean="0">
                <a:solidFill>
                  <a:srgbClr val="C93B56"/>
                </a:solidFill>
              </a:rPr>
              <a:t>) </a:t>
            </a:r>
            <a:r>
              <a:rPr lang="en-US" dirty="0" smtClean="0"/>
              <a:t>– </a:t>
            </a:r>
            <a:r>
              <a:rPr lang="el-GR" dirty="0">
                <a:latin typeface="Cambria"/>
                <a:cs typeface="Cambria"/>
              </a:rPr>
              <a:t>φ</a:t>
            </a:r>
            <a:r>
              <a:rPr lang="en-US" dirty="0" smtClean="0"/>
              <a:t> holds for all time points in future</a:t>
            </a:r>
          </a:p>
          <a:p>
            <a:pPr lvl="1"/>
            <a:r>
              <a:rPr lang="en-US" dirty="0" smtClean="0">
                <a:solidFill>
                  <a:srgbClr val="C93B56"/>
                </a:solidFill>
              </a:rPr>
              <a:t>Until (</a:t>
            </a:r>
            <a:r>
              <a:rPr lang="el-GR" dirty="0">
                <a:solidFill>
                  <a:srgbClr val="C93B56"/>
                </a:solidFill>
                <a:latin typeface="Cambria"/>
                <a:cs typeface="Cambria"/>
              </a:rPr>
              <a:t>φ</a:t>
            </a:r>
            <a:r>
              <a:rPr lang="en-US" baseline="-25000" dirty="0" smtClean="0">
                <a:solidFill>
                  <a:srgbClr val="C93B56"/>
                </a:solidFill>
                <a:latin typeface="Cambria"/>
                <a:cs typeface="Cambria"/>
              </a:rPr>
              <a:t>1</a:t>
            </a:r>
            <a:r>
              <a:rPr lang="en-US" dirty="0" smtClean="0">
                <a:solidFill>
                  <a:srgbClr val="C93B56"/>
                </a:solidFill>
              </a:rPr>
              <a:t> </a:t>
            </a:r>
            <a:r>
              <a:rPr lang="en-US" b="1" dirty="0" smtClean="0">
                <a:solidFill>
                  <a:srgbClr val="C93B56"/>
                </a:solidFill>
                <a:latin typeface="Cambria"/>
                <a:cs typeface="Cambria"/>
              </a:rPr>
              <a:t>U</a:t>
            </a:r>
            <a:r>
              <a:rPr lang="en-US" dirty="0" smtClean="0">
                <a:solidFill>
                  <a:srgbClr val="C93B56"/>
                </a:solidFill>
              </a:rPr>
              <a:t> </a:t>
            </a:r>
            <a:r>
              <a:rPr lang="el-GR" dirty="0">
                <a:solidFill>
                  <a:srgbClr val="C93B56"/>
                </a:solidFill>
                <a:latin typeface="Cambria"/>
                <a:cs typeface="Cambria"/>
              </a:rPr>
              <a:t>φ</a:t>
            </a:r>
            <a:r>
              <a:rPr lang="en-US" baseline="-25000" dirty="0" smtClean="0">
                <a:solidFill>
                  <a:srgbClr val="C93B56"/>
                </a:solidFill>
                <a:latin typeface="Cambria"/>
                <a:cs typeface="Cambria"/>
              </a:rPr>
              <a:t>2</a:t>
            </a:r>
            <a:r>
              <a:rPr lang="en-US" dirty="0" smtClean="0">
                <a:solidFill>
                  <a:srgbClr val="C93B56"/>
                </a:solidFill>
              </a:rPr>
              <a:t>)</a:t>
            </a:r>
            <a:r>
              <a:rPr lang="en-US" dirty="0" smtClean="0"/>
              <a:t> – </a:t>
            </a:r>
            <a:r>
              <a:rPr lang="el-GR" dirty="0">
                <a:latin typeface="Cambria"/>
                <a:cs typeface="Cambria"/>
              </a:rPr>
              <a:t>φ</a:t>
            </a:r>
            <a:r>
              <a:rPr lang="en-US" baseline="-25000" dirty="0" smtClean="0">
                <a:latin typeface="Cambria"/>
                <a:cs typeface="Cambria"/>
              </a:rPr>
              <a:t>2</a:t>
            </a:r>
            <a:r>
              <a:rPr lang="en-US" dirty="0" smtClean="0"/>
              <a:t> holds for at least one time point </a:t>
            </a:r>
            <a:r>
              <a:rPr lang="en-US" i="1" dirty="0" smtClean="0">
                <a:latin typeface="Cambria"/>
                <a:cs typeface="Cambria"/>
              </a:rPr>
              <a:t>t</a:t>
            </a:r>
            <a:r>
              <a:rPr lang="en-US" dirty="0" smtClean="0"/>
              <a:t> in future and </a:t>
            </a:r>
            <a:r>
              <a:rPr lang="el-GR" dirty="0">
                <a:latin typeface="Cambria"/>
                <a:cs typeface="Cambria"/>
              </a:rPr>
              <a:t>φ</a:t>
            </a:r>
            <a:r>
              <a:rPr lang="en-US" baseline="-25000" dirty="0" smtClean="0">
                <a:latin typeface="Cambria"/>
                <a:cs typeface="Cambria"/>
              </a:rPr>
              <a:t>1</a:t>
            </a:r>
            <a:r>
              <a:rPr lang="en-US" dirty="0" smtClean="0"/>
              <a:t>    		      holds for all  time points until </a:t>
            </a:r>
            <a:r>
              <a:rPr lang="en-US" i="1" dirty="0" smtClean="0">
                <a:latin typeface="Cambria"/>
                <a:cs typeface="Cambria"/>
              </a:rPr>
              <a:t>t</a:t>
            </a:r>
          </a:p>
          <a:p>
            <a:r>
              <a:rPr lang="en-US" dirty="0" smtClean="0">
                <a:solidFill>
                  <a:srgbClr val="0000FF"/>
                </a:solidFill>
              </a:rPr>
              <a:t>Signal Temporal Logic (STL)</a:t>
            </a:r>
          </a:p>
          <a:p>
            <a:pPr lvl="1"/>
            <a:r>
              <a:rPr lang="en-US" dirty="0" smtClean="0"/>
              <a:t>Extension of LTL to deal with continuous signals over continuous time</a:t>
            </a:r>
          </a:p>
          <a:p>
            <a:pPr lvl="1"/>
            <a:r>
              <a:rPr lang="en-US" dirty="0" smtClean="0"/>
              <a:t>Allows for timing intervals</a:t>
            </a:r>
          </a:p>
          <a:p>
            <a:pPr lvl="2"/>
            <a:r>
              <a:rPr lang="en-US" b="1" dirty="0" smtClean="0">
                <a:solidFill>
                  <a:srgbClr val="C93B56"/>
                </a:solidFill>
                <a:latin typeface="Cambria"/>
                <a:cs typeface="Cambria"/>
              </a:rPr>
              <a:t>F</a:t>
            </a:r>
            <a:r>
              <a:rPr lang="en-US" baseline="-25000" dirty="0" smtClean="0">
                <a:solidFill>
                  <a:srgbClr val="C93B56"/>
                </a:solidFill>
                <a:latin typeface="Cambria"/>
                <a:cs typeface="Cambria"/>
              </a:rPr>
              <a:t>[3, 4]</a:t>
            </a:r>
            <a:r>
              <a:rPr lang="en-US" dirty="0" smtClean="0">
                <a:solidFill>
                  <a:srgbClr val="C93B56"/>
                </a:solidFill>
                <a:latin typeface="Cambria"/>
                <a:cs typeface="Cambria"/>
              </a:rPr>
              <a:t> (x &gt; 5) </a:t>
            </a:r>
            <a:r>
              <a:rPr lang="en-US" dirty="0" smtClean="0">
                <a:solidFill>
                  <a:srgbClr val="C93B56"/>
                </a:solidFill>
              </a:rPr>
              <a:t>holds at </a:t>
            </a:r>
            <a:r>
              <a:rPr lang="en-US" i="1" dirty="0">
                <a:solidFill>
                  <a:srgbClr val="C93B56"/>
                </a:solidFill>
                <a:latin typeface="Cambria"/>
                <a:cs typeface="Cambria"/>
              </a:rPr>
              <a:t>t</a:t>
            </a:r>
            <a:r>
              <a:rPr lang="en-US" dirty="0" smtClean="0">
                <a:solidFill>
                  <a:srgbClr val="C93B56"/>
                </a:solidFill>
              </a:rPr>
              <a:t>   </a:t>
            </a:r>
            <a:r>
              <a:rPr lang="en-US" dirty="0" smtClean="0"/>
              <a:t>⇔    </a:t>
            </a:r>
            <a:r>
              <a:rPr lang="en-US" dirty="0" smtClean="0">
                <a:latin typeface="Cambria"/>
                <a:cs typeface="Cambria"/>
              </a:rPr>
              <a:t>x &gt; 5 </a:t>
            </a:r>
            <a:r>
              <a:rPr lang="en-US" dirty="0" smtClean="0"/>
              <a:t>holds </a:t>
            </a:r>
            <a:r>
              <a:rPr lang="en-US" dirty="0" smtClean="0">
                <a:solidFill>
                  <a:srgbClr val="0000FF"/>
                </a:solidFill>
              </a:rPr>
              <a:t>some</a:t>
            </a:r>
            <a:r>
              <a:rPr lang="en-US" dirty="0" smtClean="0"/>
              <a:t>where in </a:t>
            </a:r>
            <a:r>
              <a:rPr lang="en-US" dirty="0" smtClean="0">
                <a:latin typeface="Cambria"/>
                <a:cs typeface="Cambria"/>
              </a:rPr>
              <a:t>[t+3, t+4]</a:t>
            </a:r>
          </a:p>
          <a:p>
            <a:pPr lvl="2"/>
            <a:r>
              <a:rPr lang="en-US" b="1" dirty="0" smtClean="0">
                <a:solidFill>
                  <a:srgbClr val="C93B56"/>
                </a:solidFill>
                <a:latin typeface="Cambria"/>
                <a:cs typeface="Cambria"/>
              </a:rPr>
              <a:t>G</a:t>
            </a:r>
            <a:r>
              <a:rPr lang="en-US" baseline="-25000" dirty="0" smtClean="0">
                <a:solidFill>
                  <a:srgbClr val="C93B56"/>
                </a:solidFill>
                <a:latin typeface="Cambria"/>
                <a:cs typeface="Cambria"/>
              </a:rPr>
              <a:t>[</a:t>
            </a:r>
            <a:r>
              <a:rPr lang="en-US" baseline="-25000" dirty="0">
                <a:solidFill>
                  <a:srgbClr val="C93B56"/>
                </a:solidFill>
                <a:latin typeface="Cambria"/>
                <a:cs typeface="Cambria"/>
              </a:rPr>
              <a:t>3, 4]</a:t>
            </a:r>
            <a:r>
              <a:rPr lang="en-US" dirty="0">
                <a:solidFill>
                  <a:srgbClr val="C93B56"/>
                </a:solidFill>
                <a:latin typeface="Cambria"/>
                <a:cs typeface="Cambria"/>
              </a:rPr>
              <a:t> (x &gt; 5) </a:t>
            </a:r>
            <a:r>
              <a:rPr lang="en-US" dirty="0">
                <a:solidFill>
                  <a:srgbClr val="C93B56"/>
                </a:solidFill>
              </a:rPr>
              <a:t>holds </a:t>
            </a:r>
            <a:r>
              <a:rPr lang="en-US" dirty="0" smtClean="0">
                <a:solidFill>
                  <a:srgbClr val="C93B56"/>
                </a:solidFill>
              </a:rPr>
              <a:t>at </a:t>
            </a:r>
            <a:r>
              <a:rPr lang="en-US" i="1" dirty="0" smtClean="0">
                <a:solidFill>
                  <a:srgbClr val="C93B56"/>
                </a:solidFill>
                <a:latin typeface="Cambria"/>
                <a:cs typeface="Cambria"/>
              </a:rPr>
              <a:t>t</a:t>
            </a:r>
            <a:r>
              <a:rPr lang="en-US" i="1" dirty="0" smtClean="0">
                <a:solidFill>
                  <a:srgbClr val="C93B56"/>
                </a:solidFill>
              </a:rPr>
              <a:t>   </a:t>
            </a:r>
            <a:r>
              <a:rPr lang="en-US" dirty="0" smtClean="0"/>
              <a:t>⇔   </a:t>
            </a:r>
            <a:r>
              <a:rPr lang="en-US" dirty="0" smtClean="0">
                <a:latin typeface="Cambria"/>
                <a:cs typeface="Cambria"/>
              </a:rPr>
              <a:t>x </a:t>
            </a:r>
            <a:r>
              <a:rPr lang="en-US" dirty="0">
                <a:latin typeface="Cambria"/>
                <a:cs typeface="Cambria"/>
              </a:rPr>
              <a:t>&gt; 5 </a:t>
            </a:r>
            <a:r>
              <a:rPr lang="en-US" dirty="0"/>
              <a:t>holds </a:t>
            </a:r>
            <a:r>
              <a:rPr lang="en-US" dirty="0" smtClean="0">
                <a:solidFill>
                  <a:srgbClr val="0000FF"/>
                </a:solidFill>
              </a:rPr>
              <a:t>every</a:t>
            </a:r>
            <a:r>
              <a:rPr lang="en-US" dirty="0" smtClean="0"/>
              <a:t>where </a:t>
            </a:r>
            <a:r>
              <a:rPr lang="en-US" dirty="0"/>
              <a:t>in </a:t>
            </a:r>
            <a:r>
              <a:rPr lang="en-US" dirty="0">
                <a:latin typeface="Cambria"/>
                <a:cs typeface="Cambria"/>
              </a:rPr>
              <a:t>[t+3, t+4</a:t>
            </a:r>
            <a:r>
              <a:rPr lang="en-US" dirty="0" smtClean="0">
                <a:latin typeface="Cambria"/>
                <a:cs typeface="Cambria"/>
              </a:rPr>
              <a:t>]</a:t>
            </a:r>
            <a:endParaRPr lang="en-US" dirty="0">
              <a:latin typeface="Cambria"/>
              <a:cs typeface="Cambria"/>
            </a:endParaRPr>
          </a:p>
          <a:p>
            <a:pPr lvl="2"/>
            <a:r>
              <a:rPr lang="en-US" dirty="0" smtClean="0">
                <a:solidFill>
                  <a:srgbClr val="C93B56"/>
                </a:solidFill>
                <a:latin typeface="Cambria"/>
                <a:cs typeface="Cambria"/>
              </a:rPr>
              <a:t>(y &lt; -1) </a:t>
            </a:r>
            <a:r>
              <a:rPr lang="en-US" b="1" dirty="0" smtClean="0">
                <a:solidFill>
                  <a:srgbClr val="C93B56"/>
                </a:solidFill>
                <a:latin typeface="Cambria"/>
                <a:cs typeface="Cambria"/>
              </a:rPr>
              <a:t>U</a:t>
            </a:r>
            <a:r>
              <a:rPr lang="en-US" baseline="-25000" dirty="0" smtClean="0">
                <a:solidFill>
                  <a:srgbClr val="C93B56"/>
                </a:solidFill>
                <a:latin typeface="Cambria"/>
                <a:cs typeface="Cambria"/>
              </a:rPr>
              <a:t>[</a:t>
            </a:r>
            <a:r>
              <a:rPr lang="en-US" baseline="-25000" dirty="0">
                <a:solidFill>
                  <a:srgbClr val="C93B56"/>
                </a:solidFill>
                <a:latin typeface="Cambria"/>
                <a:cs typeface="Cambria"/>
              </a:rPr>
              <a:t>3, 4]</a:t>
            </a:r>
            <a:r>
              <a:rPr lang="en-US" dirty="0">
                <a:solidFill>
                  <a:srgbClr val="C93B56"/>
                </a:solidFill>
                <a:latin typeface="Cambria"/>
                <a:cs typeface="Cambria"/>
              </a:rPr>
              <a:t> (x &gt; 5) </a:t>
            </a:r>
            <a:r>
              <a:rPr lang="en-US" dirty="0">
                <a:solidFill>
                  <a:srgbClr val="C93B56"/>
                </a:solidFill>
              </a:rPr>
              <a:t>holds at </a:t>
            </a:r>
            <a:r>
              <a:rPr lang="en-US" dirty="0" smtClean="0">
                <a:solidFill>
                  <a:srgbClr val="C93B56"/>
                </a:solidFill>
                <a:latin typeface="Cambria"/>
                <a:cs typeface="Cambria"/>
              </a:rPr>
              <a:t>t</a:t>
            </a:r>
            <a:r>
              <a:rPr lang="en-US" dirty="0" smtClean="0">
                <a:solidFill>
                  <a:srgbClr val="C93B56"/>
                </a:solidFill>
              </a:rPr>
              <a:t>  </a:t>
            </a:r>
            <a:r>
              <a:rPr lang="en-US" dirty="0" smtClean="0"/>
              <a:t>⇔   </a:t>
            </a:r>
            <a:r>
              <a:rPr lang="en-US" dirty="0" smtClean="0">
                <a:latin typeface="Cambria"/>
                <a:cs typeface="Cambria"/>
              </a:rPr>
              <a:t>x &gt; 5 </a:t>
            </a:r>
            <a:r>
              <a:rPr lang="en-US" dirty="0"/>
              <a:t>holds </a:t>
            </a:r>
            <a:r>
              <a:rPr lang="en-US" dirty="0" smtClean="0"/>
              <a:t>at some </a:t>
            </a:r>
            <a:r>
              <a:rPr lang="en-US" dirty="0" smtClean="0">
                <a:latin typeface="Cambria"/>
                <a:cs typeface="Cambria"/>
              </a:rPr>
              <a:t>t’</a:t>
            </a:r>
            <a:r>
              <a:rPr lang="en-US" dirty="0" smtClean="0"/>
              <a:t> in </a:t>
            </a:r>
            <a:r>
              <a:rPr lang="en-US" dirty="0">
                <a:latin typeface="Cambria"/>
                <a:cs typeface="Cambria"/>
              </a:rPr>
              <a:t>[t+3, t+4</a:t>
            </a:r>
            <a:r>
              <a:rPr lang="en-US" dirty="0" smtClean="0">
                <a:latin typeface="Cambria"/>
                <a:cs typeface="Cambria"/>
              </a:rPr>
              <a:t>] </a:t>
            </a:r>
            <a:r>
              <a:rPr lang="en-US" dirty="0" smtClean="0">
                <a:latin typeface="Corbel"/>
                <a:cs typeface="Corbel"/>
              </a:rPr>
              <a:t>and</a:t>
            </a:r>
            <a:r>
              <a:rPr lang="en-US" dirty="0" smtClean="0">
                <a:latin typeface="Cambria"/>
                <a:cs typeface="Cambria"/>
              </a:rPr>
              <a:t> 				          y &lt; -1 </a:t>
            </a:r>
            <a:r>
              <a:rPr lang="en-US" dirty="0" smtClean="0">
                <a:latin typeface="Corbel"/>
                <a:cs typeface="Corbel"/>
              </a:rPr>
              <a:t>holds everywhere </a:t>
            </a:r>
            <a:r>
              <a:rPr lang="en-US" dirty="0" smtClean="0">
                <a:latin typeface="Cambria"/>
                <a:cs typeface="Cambria"/>
              </a:rPr>
              <a:t>in [t, t’]</a:t>
            </a:r>
          </a:p>
          <a:p>
            <a:pPr lvl="1"/>
            <a:r>
              <a:rPr lang="en-US" dirty="0" smtClean="0"/>
              <a:t>Parametric STL</a:t>
            </a:r>
          </a:p>
          <a:p>
            <a:pPr lvl="2"/>
            <a:r>
              <a:rPr lang="en-US" dirty="0">
                <a:latin typeface="Cambria"/>
                <a:cs typeface="Cambria"/>
              </a:rPr>
              <a:t>F</a:t>
            </a:r>
            <a:r>
              <a:rPr lang="en-US" baseline="-25000" dirty="0" smtClean="0">
                <a:latin typeface="Cambria"/>
                <a:cs typeface="Cambria"/>
              </a:rPr>
              <a:t>[0, </a:t>
            </a:r>
            <a:r>
              <a:rPr lang="en-US" sz="2800" baseline="-25000" dirty="0" smtClean="0">
                <a:solidFill>
                  <a:srgbClr val="C93B56"/>
                </a:solidFill>
                <a:latin typeface="Cambria"/>
                <a:cs typeface="Cambria"/>
              </a:rPr>
              <a:t>τ</a:t>
            </a:r>
            <a:r>
              <a:rPr lang="en-US" baseline="-25000" dirty="0" smtClean="0">
                <a:latin typeface="Cambria"/>
                <a:cs typeface="Cambria"/>
              </a:rPr>
              <a:t>]</a:t>
            </a:r>
            <a:r>
              <a:rPr lang="en-US" dirty="0" smtClean="0">
                <a:latin typeface="Cambria"/>
                <a:cs typeface="Cambria"/>
              </a:rPr>
              <a:t> </a:t>
            </a:r>
            <a:r>
              <a:rPr lang="en-US" dirty="0">
                <a:latin typeface="Cambria"/>
                <a:cs typeface="Cambria"/>
              </a:rPr>
              <a:t>(x &gt; </a:t>
            </a:r>
            <a:r>
              <a:rPr lang="en-US" sz="2000" dirty="0" smtClean="0">
                <a:solidFill>
                  <a:srgbClr val="C93B56"/>
                </a:solidFill>
                <a:latin typeface="Cambria"/>
                <a:cs typeface="Cambria"/>
              </a:rPr>
              <a:t>π</a:t>
            </a:r>
            <a:r>
              <a:rPr lang="en-US" dirty="0" smtClean="0">
                <a:latin typeface="Cambria"/>
                <a:cs typeface="Cambria"/>
              </a:rPr>
              <a:t>)</a:t>
            </a:r>
          </a:p>
        </p:txBody>
      </p:sp>
      <p:sp>
        <p:nvSpPr>
          <p:cNvPr id="4" name="Slide Number Placeholder 3"/>
          <p:cNvSpPr>
            <a:spLocks noGrp="1"/>
          </p:cNvSpPr>
          <p:nvPr>
            <p:ph type="sldNum" sz="quarter" idx="12"/>
          </p:nvPr>
        </p:nvSpPr>
        <p:spPr/>
        <p:txBody>
          <a:bodyPr/>
          <a:lstStyle/>
          <a:p>
            <a:fld id="{DF3EE5D0-F792-5040-8CBB-53BBA783D261}" type="slidenum">
              <a:rPr lang="en-US" smtClean="0"/>
              <a:t>8</a:t>
            </a:fld>
            <a:endParaRPr lang="en-US"/>
          </a:p>
        </p:txBody>
      </p:sp>
    </p:spTree>
    <p:extLst>
      <p:ext uri="{BB962C8B-B14F-4D97-AF65-F5344CB8AC3E}">
        <p14:creationId xmlns:p14="http://schemas.microsoft.com/office/powerpoint/2010/main" val="3108489979"/>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10" end="10"/>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Auto-Grading and Feedback Generation</a:t>
            </a:r>
            <a:endParaRPr lang="en-US" dirty="0"/>
          </a:p>
        </p:txBody>
      </p:sp>
      <p:sp>
        <p:nvSpPr>
          <p:cNvPr id="3" name="Content Placeholder 2"/>
          <p:cNvSpPr>
            <a:spLocks noGrp="1"/>
          </p:cNvSpPr>
          <p:nvPr>
            <p:ph idx="1"/>
          </p:nvPr>
        </p:nvSpPr>
        <p:spPr>
          <a:xfrm>
            <a:off x="457200" y="1689564"/>
            <a:ext cx="7913255" cy="3944618"/>
          </a:xfrm>
        </p:spPr>
        <p:txBody>
          <a:bodyPr>
            <a:normAutofit/>
          </a:bodyPr>
          <a:lstStyle/>
          <a:p>
            <a:pPr>
              <a:lnSpc>
                <a:spcPct val="120000"/>
              </a:lnSpc>
            </a:pPr>
            <a:r>
              <a:rPr lang="en-US" sz="2800" i="1" dirty="0" smtClean="0"/>
              <a:t>Auto</a:t>
            </a:r>
            <a:r>
              <a:rPr lang="en-US" sz="2800" i="1" dirty="0"/>
              <a:t>-grading </a:t>
            </a:r>
            <a:r>
              <a:rPr lang="en-US" sz="2800" dirty="0" smtClean="0"/>
              <a:t>= </a:t>
            </a:r>
            <a:r>
              <a:rPr lang="en-US" sz="2800" dirty="0"/>
              <a:t>verification </a:t>
            </a:r>
            <a:r>
              <a:rPr lang="en-US" sz="2800" dirty="0" smtClean="0"/>
              <a:t>+ debugging</a:t>
            </a:r>
          </a:p>
          <a:p>
            <a:pPr>
              <a:lnSpc>
                <a:spcPct val="120000"/>
              </a:lnSpc>
            </a:pPr>
            <a:endParaRPr lang="en-US" sz="2800" dirty="0" smtClean="0"/>
          </a:p>
          <a:p>
            <a:pPr>
              <a:lnSpc>
                <a:spcPct val="120000"/>
              </a:lnSpc>
            </a:pPr>
            <a:r>
              <a:rPr lang="en-US" sz="2800" dirty="0"/>
              <a:t>Employ </a:t>
            </a:r>
            <a:r>
              <a:rPr lang="en-US" sz="2800" i="1" dirty="0"/>
              <a:t>Simulation-based (run-time) </a:t>
            </a:r>
            <a:r>
              <a:rPr lang="en-US" sz="2800" i="1" dirty="0" smtClean="0"/>
              <a:t>verification</a:t>
            </a:r>
          </a:p>
          <a:p>
            <a:pPr lvl="1">
              <a:lnSpc>
                <a:spcPct val="120000"/>
              </a:lnSpc>
            </a:pPr>
            <a:r>
              <a:rPr lang="en-US" sz="2400" dirty="0" smtClean="0">
                <a:solidFill>
                  <a:srgbClr val="0000FF"/>
                </a:solidFill>
              </a:rPr>
              <a:t>get simulation trace </a:t>
            </a:r>
            <a:endParaRPr lang="en-US" sz="2400" dirty="0">
              <a:solidFill>
                <a:srgbClr val="0000FF"/>
              </a:solidFill>
            </a:endParaRPr>
          </a:p>
          <a:p>
            <a:pPr lvl="1">
              <a:lnSpc>
                <a:spcPct val="120000"/>
              </a:lnSpc>
            </a:pPr>
            <a:r>
              <a:rPr lang="en-US" sz="2400" dirty="0" smtClean="0">
                <a:solidFill>
                  <a:srgbClr val="0000FF"/>
                </a:solidFill>
              </a:rPr>
              <a:t>monitor </a:t>
            </a:r>
            <a:r>
              <a:rPr lang="en-US" sz="2400" i="1" dirty="0">
                <a:solidFill>
                  <a:srgbClr val="0000FF"/>
                </a:solidFill>
              </a:rPr>
              <a:t>signal temporal logic </a:t>
            </a:r>
            <a:r>
              <a:rPr lang="en-US" sz="2400" dirty="0">
                <a:solidFill>
                  <a:srgbClr val="0000FF"/>
                </a:solidFill>
              </a:rPr>
              <a:t>properties </a:t>
            </a:r>
          </a:p>
          <a:p>
            <a:pPr lvl="1">
              <a:lnSpc>
                <a:spcPct val="120000"/>
              </a:lnSpc>
            </a:pPr>
            <a:r>
              <a:rPr lang="en-US" sz="2400" dirty="0" smtClean="0">
                <a:solidFill>
                  <a:srgbClr val="0000FF"/>
                </a:solidFill>
              </a:rPr>
              <a:t>localize </a:t>
            </a:r>
            <a:r>
              <a:rPr lang="en-US" sz="2400" i="1" dirty="0">
                <a:solidFill>
                  <a:srgbClr val="0000FF"/>
                </a:solidFill>
              </a:rPr>
              <a:t>faulty</a:t>
            </a:r>
            <a:r>
              <a:rPr lang="en-US" sz="2400" dirty="0">
                <a:solidFill>
                  <a:srgbClr val="0000FF"/>
                </a:solidFill>
              </a:rPr>
              <a:t> </a:t>
            </a:r>
            <a:r>
              <a:rPr lang="en-US" sz="2400" dirty="0" smtClean="0">
                <a:solidFill>
                  <a:srgbClr val="0000FF"/>
                </a:solidFill>
              </a:rPr>
              <a:t>behavior</a:t>
            </a:r>
          </a:p>
        </p:txBody>
      </p:sp>
      <p:sp>
        <p:nvSpPr>
          <p:cNvPr id="4" name="Slide Number Placeholder 3"/>
          <p:cNvSpPr>
            <a:spLocks noGrp="1"/>
          </p:cNvSpPr>
          <p:nvPr>
            <p:ph type="sldNum" sz="quarter" idx="12"/>
          </p:nvPr>
        </p:nvSpPr>
        <p:spPr/>
        <p:txBody>
          <a:bodyPr/>
          <a:lstStyle/>
          <a:p>
            <a:fld id="{DF3EE5D0-F792-5040-8CBB-53BBA783D261}" type="slidenum">
              <a:rPr lang="en-US" smtClean="0"/>
              <a:t>9</a:t>
            </a:fld>
            <a:endParaRPr lang="en-US"/>
          </a:p>
        </p:txBody>
      </p:sp>
    </p:spTree>
    <p:extLst>
      <p:ext uri="{BB962C8B-B14F-4D97-AF65-F5344CB8AC3E}">
        <p14:creationId xmlns:p14="http://schemas.microsoft.com/office/powerpoint/2010/main" val="154287223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larity">
  <a:themeElements>
    <a:clrScheme name="Advantage">
      <a:dk1>
        <a:sysClr val="windowText" lastClr="000000"/>
      </a:dk1>
      <a:lt1>
        <a:sysClr val="window" lastClr="FFFFFF"/>
      </a:lt1>
      <a:dk2>
        <a:srgbClr val="2B142D"/>
      </a:dk2>
      <a:lt2>
        <a:srgbClr val="C3AFCC"/>
      </a:lt2>
      <a:accent1>
        <a:srgbClr val="663366"/>
      </a:accent1>
      <a:accent2>
        <a:srgbClr val="330F42"/>
      </a:accent2>
      <a:accent3>
        <a:srgbClr val="666699"/>
      </a:accent3>
      <a:accent4>
        <a:srgbClr val="999966"/>
      </a:accent4>
      <a:accent5>
        <a:srgbClr val="F7901E"/>
      </a:accent5>
      <a:accent6>
        <a:srgbClr val="A3A101"/>
      </a:accent6>
      <a:hlink>
        <a:srgbClr val="BC5FBC"/>
      </a:hlink>
      <a:folHlink>
        <a:srgbClr val="9775A7"/>
      </a:folHlink>
    </a:clrScheme>
    <a:fontScheme name="Twilight">
      <a:majorFont>
        <a:latin typeface="Corbel"/>
        <a:ea typeface=""/>
        <a:cs typeface=""/>
        <a:font script="Jpan" typeface="ヒラギノ角ゴ Pro W3"/>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a:ea typeface=""/>
        <a:cs typeface=""/>
        <a:font script="Jpan" typeface="ヒラギノ角ゴ Pro W3"/>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85000"/>
                <a:satMod val="180000"/>
              </a:schemeClr>
            </a:gs>
            <a:gs pos="40000">
              <a:schemeClr val="phClr">
                <a:tint val="95000"/>
                <a:shade val="85000"/>
                <a:satMod val="150000"/>
              </a:schemeClr>
            </a:gs>
            <a:gs pos="100000">
              <a:schemeClr val="phClr">
                <a:shade val="45000"/>
                <a:satMod val="200000"/>
              </a:schemeClr>
            </a:gs>
          </a:gsLst>
          <a:lin ang="5400000" scaled="0"/>
        </a:gradFill>
        <a:blipFill rotWithShape="1">
          <a:blip xmlns:r="http://schemas.openxmlformats.org/officeDocument/2006/relationships" r:embed="rId1">
            <a:duotone>
              <a:schemeClr val="phClr">
                <a:shade val="55000"/>
              </a:schemeClr>
              <a:schemeClr val="phClr">
                <a:tint val="97000"/>
                <a:satMod val="95000"/>
              </a:schemeClr>
            </a:duotone>
          </a:blip>
          <a:tile tx="0" ty="0" sx="70000" sy="70000" flip="none" algn="tl"/>
        </a:blipFill>
      </a:bgFillStyleLst>
    </a:fmtScheme>
  </a:themeElements>
  <a:objectDefaults>
    <a:spDef>
      <a:spPr>
        <a:solidFill>
          <a:srgbClr val="CCFFCC"/>
        </a:solidFill>
        <a:ln>
          <a:solidFill>
            <a:schemeClr val="tx1"/>
          </a:solid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SOHO.thmx</Template>
  <TotalTime>27883</TotalTime>
  <Words>2773</Words>
  <Application>Microsoft Macintosh PowerPoint</Application>
  <PresentationFormat>On-screen Show (4:3)</PresentationFormat>
  <Paragraphs>432</Paragraphs>
  <Slides>30</Slides>
  <Notes>23</Notes>
  <HiddenSlides>2</HiddenSlides>
  <MMClips>6</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30</vt:i4>
      </vt:variant>
    </vt:vector>
  </HeadingPairs>
  <TitlesOfParts>
    <vt:vector size="32" baseType="lpstr">
      <vt:lpstr>Clarity</vt:lpstr>
      <vt:lpstr>Equation</vt:lpstr>
      <vt:lpstr>Synthesis of Temporal Logic Testers for</vt:lpstr>
      <vt:lpstr>EECS 149: Intro to Embedded Systems UC Berkeley</vt:lpstr>
      <vt:lpstr>On-Campus Lab Assignment:                                     The “Hill-Climbing” Robot</vt:lpstr>
      <vt:lpstr>Virtual CPS</vt:lpstr>
      <vt:lpstr>CyberSim + CPSGrader: Online Virtual Lab</vt:lpstr>
      <vt:lpstr>CPSGrader: Contributions</vt:lpstr>
      <vt:lpstr>CPSGrader: Talk Outline </vt:lpstr>
      <vt:lpstr>STL Primer</vt:lpstr>
      <vt:lpstr>Auto-Grading and Feedback Generation</vt:lpstr>
      <vt:lpstr>Fault Detection via Test</vt:lpstr>
      <vt:lpstr>Are we done?</vt:lpstr>
      <vt:lpstr>Parameterization</vt:lpstr>
      <vt:lpstr>Synthesis of Test Benches: Challenges</vt:lpstr>
      <vt:lpstr>Synthesize Fault Subspace from Labeled Reference Controllers</vt:lpstr>
      <vt:lpstr>PowerPoint Presentation</vt:lpstr>
      <vt:lpstr>Reorientation Tolerance Fault (CIRCLE)</vt:lpstr>
      <vt:lpstr>PowerPoint Presentation</vt:lpstr>
      <vt:lpstr>PowerPoint Presentation</vt:lpstr>
      <vt:lpstr>Computing Fault Subspace</vt:lpstr>
      <vt:lpstr>Monotonicity</vt:lpstr>
      <vt:lpstr>Use of Monotonicity</vt:lpstr>
      <vt:lpstr>Use of Monotonicity</vt:lpstr>
      <vt:lpstr>Auto-Grading Flow</vt:lpstr>
      <vt:lpstr>Evaluation</vt:lpstr>
      <vt:lpstr>Evaluation: Accuracy</vt:lpstr>
      <vt:lpstr>Evaluation: Efficiency</vt:lpstr>
      <vt:lpstr>Future Directions</vt:lpstr>
      <vt:lpstr>Key Statistics from EECS149.1x</vt:lpstr>
      <vt:lpstr>Reorientation Tolerance Fault</vt:lpstr>
      <vt:lpstr>For hill climb</vt:lpstr>
    </vt:vector>
  </TitlesOfParts>
  <Company>University of California Berkeley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 Grading Cal Hill Climber</dc:title>
  <dc:creator>Garvit Juniwal</dc:creator>
  <cp:lastModifiedBy>Garvit Juniwal</cp:lastModifiedBy>
  <cp:revision>334</cp:revision>
  <dcterms:created xsi:type="dcterms:W3CDTF">2013-10-01T23:34:30Z</dcterms:created>
  <dcterms:modified xsi:type="dcterms:W3CDTF">2014-10-23T11:44:20Z</dcterms:modified>
</cp:coreProperties>
</file>

<file path=docProps/thumbnail.jpeg>
</file>